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2" r:id="rId6"/>
    <p:sldId id="260" r:id="rId7"/>
    <p:sldId id="261" r:id="rId8"/>
    <p:sldId id="263" r:id="rId9"/>
    <p:sldId id="264" r:id="rId10"/>
    <p:sldId id="265" r:id="rId11"/>
    <p:sldId id="283"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18288000" cy="10287000"/>
  <p:notesSz cx="6858000" cy="9144000"/>
  <p:embeddedFontLst>
    <p:embeddedFont>
      <p:font typeface="Rockwell" panose="02060603020205020403" pitchFamily="18"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The Seasons" panose="020B0604020202020204" charset="0"/>
      <p:regular r:id="rId38"/>
    </p:embeddedFont>
    <p:embeddedFont>
      <p:font typeface="Glacial Indifference Bold" panose="020B0604020202020204" charset="0"/>
      <p:regular r:id="rId39"/>
    </p:embeddedFont>
    <p:embeddedFont>
      <p:font typeface="Glacial Indifference"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7" d="100"/>
          <a:sy n="77" d="100"/>
        </p:scale>
        <p:origin x="706"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5/24/2024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5131" b="-15131"/>
            </a:stretch>
          </a:blipFill>
        </p:spPr>
      </p:sp>
      <p:sp>
        <p:nvSpPr>
          <p:cNvPr id="3" name="Freeform 3"/>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l="-50000" r="-50000"/>
            </a:stretch>
          </a:blipFill>
        </p:spPr>
      </p:sp>
      <p:sp>
        <p:nvSpPr>
          <p:cNvPr id="4" name="TextBox 4"/>
          <p:cNvSpPr txBox="1"/>
          <p:nvPr/>
        </p:nvSpPr>
        <p:spPr>
          <a:xfrm>
            <a:off x="7325791" y="6187077"/>
            <a:ext cx="10672709" cy="1534015"/>
          </a:xfrm>
          <a:prstGeom prst="rect">
            <a:avLst/>
          </a:prstGeom>
        </p:spPr>
        <p:txBody>
          <a:bodyPr lIns="0" tIns="0" rIns="0" bIns="0" rtlCol="0" anchor="t">
            <a:spAutoFit/>
          </a:bodyPr>
          <a:lstStyle/>
          <a:p>
            <a:pPr algn="ctr">
              <a:lnSpc>
                <a:spcPts val="6692"/>
              </a:lnSpc>
            </a:pPr>
            <a:r>
              <a:rPr lang="en-US" sz="6139" spc="380" dirty="0">
                <a:solidFill>
                  <a:srgbClr val="000000"/>
                </a:solidFill>
                <a:latin typeface="The Seasons"/>
              </a:rPr>
              <a:t>166th Annual Meeting</a:t>
            </a:r>
          </a:p>
          <a:p>
            <a:pPr marL="0" lvl="0" indent="0" algn="ctr">
              <a:lnSpc>
                <a:spcPts val="5275"/>
              </a:lnSpc>
            </a:pPr>
            <a:r>
              <a:rPr lang="en-US" sz="4839" spc="300" dirty="0">
                <a:solidFill>
                  <a:srgbClr val="000000"/>
                </a:solidFill>
                <a:latin typeface="The Seasons"/>
              </a:rPr>
              <a:t>May 23, 2024 | 15 Iyyar 5784</a:t>
            </a:r>
          </a:p>
        </p:txBody>
      </p:sp>
      <p:sp>
        <p:nvSpPr>
          <p:cNvPr id="5" name="TextBox 5"/>
          <p:cNvSpPr txBox="1"/>
          <p:nvPr/>
        </p:nvSpPr>
        <p:spPr>
          <a:xfrm>
            <a:off x="8021118" y="2381912"/>
            <a:ext cx="9301105" cy="3462486"/>
          </a:xfrm>
          <a:prstGeom prst="rect">
            <a:avLst/>
          </a:prstGeom>
        </p:spPr>
        <p:txBody>
          <a:bodyPr lIns="0" tIns="0" rIns="0" bIns="0" rtlCol="0" anchor="t">
            <a:spAutoFit/>
          </a:bodyPr>
          <a:lstStyle/>
          <a:p>
            <a:pPr algn="ctr">
              <a:lnSpc>
                <a:spcPts val="8981"/>
              </a:lnSpc>
            </a:pPr>
            <a:r>
              <a:rPr lang="en-US" sz="8000" spc="305" dirty="0">
                <a:solidFill>
                  <a:srgbClr val="000000"/>
                </a:solidFill>
                <a:latin typeface="Rockwell" panose="02060603020205020403" pitchFamily="18" charset="0"/>
              </a:rPr>
              <a:t>CONGREGATION</a:t>
            </a:r>
          </a:p>
          <a:p>
            <a:pPr algn="ctr">
              <a:lnSpc>
                <a:spcPts val="8981"/>
              </a:lnSpc>
            </a:pPr>
            <a:r>
              <a:rPr lang="en-US" sz="8000" spc="305" dirty="0">
                <a:solidFill>
                  <a:srgbClr val="000000"/>
                </a:solidFill>
                <a:latin typeface="Rockwell" panose="02060603020205020403" pitchFamily="18" charset="0"/>
              </a:rPr>
              <a:t>BETH </a:t>
            </a:r>
          </a:p>
          <a:p>
            <a:pPr algn="ctr">
              <a:lnSpc>
                <a:spcPts val="8981"/>
              </a:lnSpc>
            </a:pPr>
            <a:r>
              <a:rPr lang="en-US" sz="8000" spc="305" dirty="0">
                <a:solidFill>
                  <a:srgbClr val="000000"/>
                </a:solidFill>
                <a:latin typeface="Rockwell" panose="02060603020205020403" pitchFamily="18" charset="0"/>
              </a:rPr>
              <a:t>ISRAEL</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31" b="-15131"/>
            </a:stretch>
          </a:blipFill>
        </p:spPr>
      </p:sp>
      <p:sp>
        <p:nvSpPr>
          <p:cNvPr id="3" name="Freeform 3"/>
          <p:cNvSpPr/>
          <p:nvPr/>
        </p:nvSpPr>
        <p:spPr>
          <a:xfrm>
            <a:off x="11430000" y="0"/>
            <a:ext cx="3655018" cy="5482527"/>
          </a:xfrm>
          <a:custGeom>
            <a:avLst/>
            <a:gdLst/>
            <a:ahLst/>
            <a:cxnLst/>
            <a:rect l="l" t="t" r="r" b="b"/>
            <a:pathLst>
              <a:path w="3655018" h="5482527">
                <a:moveTo>
                  <a:pt x="0" y="0"/>
                </a:moveTo>
                <a:lnTo>
                  <a:pt x="3655018" y="0"/>
                </a:lnTo>
                <a:lnTo>
                  <a:pt x="3655018" y="5482527"/>
                </a:lnTo>
                <a:lnTo>
                  <a:pt x="0" y="5482527"/>
                </a:lnTo>
                <a:lnTo>
                  <a:pt x="0" y="0"/>
                </a:lnTo>
                <a:close/>
              </a:path>
            </a:pathLst>
          </a:custGeom>
          <a:blipFill>
            <a:blip r:embed="rId3"/>
            <a:stretch>
              <a:fillRect l="-18775" r="-105943"/>
            </a:stretch>
          </a:blipFill>
        </p:spPr>
      </p:sp>
      <p:sp>
        <p:nvSpPr>
          <p:cNvPr id="4" name="Freeform 4"/>
          <p:cNvSpPr/>
          <p:nvPr/>
        </p:nvSpPr>
        <p:spPr>
          <a:xfrm>
            <a:off x="14286209" y="2741263"/>
            <a:ext cx="4001791" cy="5997351"/>
          </a:xfrm>
          <a:custGeom>
            <a:avLst/>
            <a:gdLst/>
            <a:ahLst/>
            <a:cxnLst/>
            <a:rect l="l" t="t" r="r" b="b"/>
            <a:pathLst>
              <a:path w="4001791" h="5997351">
                <a:moveTo>
                  <a:pt x="0" y="0"/>
                </a:moveTo>
                <a:lnTo>
                  <a:pt x="4001791" y="0"/>
                </a:lnTo>
                <a:lnTo>
                  <a:pt x="4001791" y="5997351"/>
                </a:lnTo>
                <a:lnTo>
                  <a:pt x="0" y="5997351"/>
                </a:lnTo>
                <a:lnTo>
                  <a:pt x="0" y="0"/>
                </a:lnTo>
                <a:close/>
              </a:path>
            </a:pathLst>
          </a:custGeom>
          <a:blipFill>
            <a:blip r:embed="rId4"/>
            <a:stretch>
              <a:fillRect l="-6199" r="-6200"/>
            </a:stretch>
          </a:blipFill>
        </p:spPr>
      </p:sp>
      <p:sp>
        <p:nvSpPr>
          <p:cNvPr id="5" name="TextBox 5"/>
          <p:cNvSpPr txBox="1"/>
          <p:nvPr/>
        </p:nvSpPr>
        <p:spPr>
          <a:xfrm>
            <a:off x="713662" y="541106"/>
            <a:ext cx="10471821" cy="2154436"/>
          </a:xfrm>
          <a:prstGeom prst="rect">
            <a:avLst/>
          </a:prstGeom>
        </p:spPr>
        <p:txBody>
          <a:bodyPr lIns="0" tIns="0" rIns="0" bIns="0" rtlCol="0" anchor="t">
            <a:spAutoFit/>
          </a:bodyPr>
          <a:lstStyle/>
          <a:p>
            <a:pPr algn="l">
              <a:lnSpc>
                <a:spcPts val="4186"/>
              </a:lnSpc>
            </a:pPr>
            <a:r>
              <a:rPr lang="en-US" sz="3200" spc="142" dirty="0">
                <a:solidFill>
                  <a:srgbClr val="000000"/>
                </a:solidFill>
                <a:latin typeface="Rockwell" panose="02060603020205020403" pitchFamily="18" charset="0"/>
              </a:rPr>
              <a:t>OUR IDEA (INCLUSION, DIVERSITY, EQUITY AND ACCESS) </a:t>
            </a:r>
            <a:r>
              <a:rPr lang="en-US" sz="3200" spc="142" dirty="0" smtClean="0">
                <a:solidFill>
                  <a:srgbClr val="000000"/>
                </a:solidFill>
                <a:latin typeface="Rockwell" panose="02060603020205020403" pitchFamily="18" charset="0"/>
              </a:rPr>
              <a:t>COMMITTEE WORKED </a:t>
            </a:r>
            <a:r>
              <a:rPr lang="en-US" sz="3200" spc="142" dirty="0">
                <a:solidFill>
                  <a:srgbClr val="000000"/>
                </a:solidFill>
                <a:latin typeface="Rockwell" panose="02060603020205020403" pitchFamily="18" charset="0"/>
              </a:rPr>
              <a:t>TO MAKE OUR COMMUNITY MORE WELCOMING AND ACCESSIBLE BY:</a:t>
            </a:r>
          </a:p>
        </p:txBody>
      </p:sp>
      <p:sp>
        <p:nvSpPr>
          <p:cNvPr id="6" name="TextBox 6"/>
          <p:cNvSpPr txBox="1"/>
          <p:nvPr/>
        </p:nvSpPr>
        <p:spPr>
          <a:xfrm>
            <a:off x="476217" y="2671778"/>
            <a:ext cx="10709266" cy="3077766"/>
          </a:xfrm>
          <a:prstGeom prst="rect">
            <a:avLst/>
          </a:prstGeom>
        </p:spPr>
        <p:txBody>
          <a:bodyPr lIns="0" tIns="0" rIns="0" bIns="0" rtlCol="0" anchor="t">
            <a:spAutoFit/>
          </a:bodyPr>
          <a:lstStyle/>
          <a:p>
            <a:pPr marL="544066" lvl="1" indent="-272033" algn="l">
              <a:lnSpc>
                <a:spcPts val="4006"/>
              </a:lnSpc>
              <a:buFont typeface="Arial"/>
              <a:buChar char="•"/>
            </a:pPr>
            <a:r>
              <a:rPr lang="en-US" sz="2400" spc="188" dirty="0">
                <a:solidFill>
                  <a:srgbClr val="000000"/>
                </a:solidFill>
                <a:latin typeface="Glacial Indifference"/>
              </a:rPr>
              <a:t>Creating an </a:t>
            </a:r>
            <a:r>
              <a:rPr lang="en-US" sz="2400" b="1" spc="188" dirty="0">
                <a:solidFill>
                  <a:srgbClr val="000000"/>
                </a:solidFill>
                <a:latin typeface="Glacial Indifference Bold"/>
              </a:rPr>
              <a:t>event planning guide</a:t>
            </a:r>
            <a:r>
              <a:rPr lang="en-US" sz="2400" spc="188" dirty="0">
                <a:solidFill>
                  <a:srgbClr val="000000"/>
                </a:solidFill>
                <a:latin typeface="Glacial Indifference"/>
              </a:rPr>
              <a:t> to ensure CBI events are as inclusive and accessible as possible</a:t>
            </a:r>
          </a:p>
          <a:p>
            <a:pPr marL="544066" lvl="1" indent="-272033" algn="l">
              <a:lnSpc>
                <a:spcPts val="4006"/>
              </a:lnSpc>
              <a:buFont typeface="Arial"/>
              <a:buChar char="•"/>
            </a:pPr>
            <a:r>
              <a:rPr lang="en-US" sz="2400" spc="188" dirty="0">
                <a:solidFill>
                  <a:srgbClr val="000000"/>
                </a:solidFill>
                <a:latin typeface="Glacial Indifference"/>
              </a:rPr>
              <a:t>Hosting </a:t>
            </a:r>
            <a:r>
              <a:rPr lang="en-US" sz="2400" b="1" spc="188" dirty="0">
                <a:solidFill>
                  <a:srgbClr val="000000"/>
                </a:solidFill>
                <a:latin typeface="Glacial Indifference Bold"/>
              </a:rPr>
              <a:t>JDAIM (Jewish Disability Awareness, Acceptance, and Inclusion ) Shabbat</a:t>
            </a:r>
          </a:p>
          <a:p>
            <a:pPr marL="544066" lvl="1" indent="-272033" algn="l">
              <a:lnSpc>
                <a:spcPts val="4006"/>
              </a:lnSpc>
              <a:buFont typeface="Arial"/>
              <a:buChar char="•"/>
            </a:pPr>
            <a:r>
              <a:rPr lang="en-US" sz="2400" spc="188" dirty="0">
                <a:solidFill>
                  <a:srgbClr val="000000"/>
                </a:solidFill>
                <a:latin typeface="Glacial Indifference"/>
              </a:rPr>
              <a:t>Introducing </a:t>
            </a:r>
            <a:r>
              <a:rPr lang="en-US" sz="2400" b="1" spc="188" dirty="0">
                <a:solidFill>
                  <a:srgbClr val="000000"/>
                </a:solidFill>
                <a:latin typeface="Glacial Indifference Bold"/>
              </a:rPr>
              <a:t>Accommodation Stations</a:t>
            </a:r>
            <a:r>
              <a:rPr lang="en-US" sz="2400" spc="188" dirty="0">
                <a:solidFill>
                  <a:srgbClr val="000000"/>
                </a:solidFill>
                <a:latin typeface="Glacial Indifference"/>
              </a:rPr>
              <a:t>, enabling full participation and comfort at our worship services.</a:t>
            </a:r>
          </a:p>
        </p:txBody>
      </p:sp>
      <p:sp>
        <p:nvSpPr>
          <p:cNvPr id="7" name="TextBox 7"/>
          <p:cNvSpPr txBox="1"/>
          <p:nvPr/>
        </p:nvSpPr>
        <p:spPr>
          <a:xfrm>
            <a:off x="476217" y="5635164"/>
            <a:ext cx="13809992" cy="4558427"/>
          </a:xfrm>
          <a:prstGeom prst="rect">
            <a:avLst/>
          </a:prstGeom>
        </p:spPr>
        <p:txBody>
          <a:bodyPr lIns="0" tIns="0" rIns="0" bIns="0" rtlCol="0" anchor="t">
            <a:spAutoFit/>
          </a:bodyPr>
          <a:lstStyle/>
          <a:p>
            <a:pPr marL="1088133" lvl="2" indent="-362711" algn="l">
              <a:lnSpc>
                <a:spcPts val="4006"/>
              </a:lnSpc>
              <a:buFont typeface="Arial"/>
              <a:buChar char="⚬"/>
            </a:pPr>
            <a:r>
              <a:rPr lang="en-US" sz="2400" spc="188" dirty="0">
                <a:solidFill>
                  <a:srgbClr val="000000"/>
                </a:solidFill>
                <a:latin typeface="Glacial Indifference"/>
              </a:rPr>
              <a:t> These stations are stocked with resources and supplies such as large print prayer books and noise isolating headphones</a:t>
            </a:r>
          </a:p>
          <a:p>
            <a:pPr marL="544066" lvl="1" indent="-272033" algn="l">
              <a:lnSpc>
                <a:spcPts val="4006"/>
              </a:lnSpc>
              <a:buFont typeface="Arial"/>
              <a:buChar char="•"/>
            </a:pPr>
            <a:r>
              <a:rPr lang="en-US" sz="2400" b="1" spc="188" dirty="0">
                <a:solidFill>
                  <a:srgbClr val="000000"/>
                </a:solidFill>
                <a:latin typeface="Glacial Indifference"/>
              </a:rPr>
              <a:t>Facilitating learning opportunities and trainings </a:t>
            </a:r>
            <a:r>
              <a:rPr lang="en-US" sz="2400" spc="188" dirty="0">
                <a:solidFill>
                  <a:srgbClr val="000000"/>
                </a:solidFill>
                <a:latin typeface="Glacial Indifference"/>
              </a:rPr>
              <a:t>for CBI leadership and the broader community</a:t>
            </a:r>
          </a:p>
          <a:p>
            <a:pPr marL="544066" lvl="1" indent="-272033" algn="l">
              <a:lnSpc>
                <a:spcPts val="4006"/>
              </a:lnSpc>
              <a:buFont typeface="Arial"/>
              <a:buChar char="•"/>
            </a:pPr>
            <a:r>
              <a:rPr lang="en-US" sz="2400" spc="188" dirty="0">
                <a:solidFill>
                  <a:srgbClr val="000000"/>
                </a:solidFill>
                <a:latin typeface="Glacial Indifference"/>
              </a:rPr>
              <a:t>Making </a:t>
            </a:r>
            <a:r>
              <a:rPr lang="en-US" sz="2400" b="1" spc="188" dirty="0">
                <a:solidFill>
                  <a:srgbClr val="000000"/>
                </a:solidFill>
                <a:latin typeface="Glacial Indifference Bold"/>
              </a:rPr>
              <a:t>improvements for accessibility across our historic campus </a:t>
            </a:r>
            <a:r>
              <a:rPr lang="en-US" sz="2400" spc="188" dirty="0">
                <a:solidFill>
                  <a:srgbClr val="000000"/>
                </a:solidFill>
                <a:latin typeface="Glacial Indifference Bold"/>
              </a:rPr>
              <a:t>i</a:t>
            </a:r>
            <a:r>
              <a:rPr lang="en-US" sz="2400" spc="188" dirty="0">
                <a:solidFill>
                  <a:srgbClr val="000000"/>
                </a:solidFill>
                <a:latin typeface="Glacial Indifference"/>
              </a:rPr>
              <a:t>ncluding high visibility tape, improving doorway thresholds, and ensuring bathroom access.</a:t>
            </a:r>
          </a:p>
          <a:p>
            <a:pPr marL="544066" lvl="1" indent="-272033" algn="l">
              <a:lnSpc>
                <a:spcPts val="4006"/>
              </a:lnSpc>
              <a:buFont typeface="Arial"/>
              <a:buChar char="•"/>
            </a:pPr>
            <a:r>
              <a:rPr lang="en-US" sz="2400" b="1" spc="188" dirty="0">
                <a:solidFill>
                  <a:srgbClr val="000000"/>
                </a:solidFill>
                <a:latin typeface="Glacial Indifference Bold"/>
              </a:rPr>
              <a:t>Establishing all gender bathrooms</a:t>
            </a:r>
          </a:p>
          <a:p>
            <a:pPr marL="544066" lvl="1" indent="-272033" algn="l">
              <a:lnSpc>
                <a:spcPts val="4006"/>
              </a:lnSpc>
              <a:buFont typeface="Arial"/>
              <a:buChar char="•"/>
            </a:pPr>
            <a:r>
              <a:rPr lang="en-US" sz="2400" spc="188" dirty="0">
                <a:solidFill>
                  <a:srgbClr val="000000"/>
                </a:solidFill>
                <a:latin typeface="Glacial Indifference"/>
              </a:rPr>
              <a:t>Making </a:t>
            </a:r>
            <a:r>
              <a:rPr lang="en-US" sz="2400" b="1" spc="188" dirty="0">
                <a:solidFill>
                  <a:srgbClr val="000000"/>
                </a:solidFill>
                <a:latin typeface="Glacial Indifference Bold"/>
              </a:rPr>
              <a:t>pronoun stickers</a:t>
            </a:r>
            <a:r>
              <a:rPr lang="en-US" sz="2400" b="1" spc="188" dirty="0">
                <a:solidFill>
                  <a:srgbClr val="000000"/>
                </a:solidFill>
                <a:latin typeface="Glacial Indifference"/>
              </a:rPr>
              <a:t> </a:t>
            </a:r>
            <a:r>
              <a:rPr lang="en-US" sz="2400" spc="188" dirty="0">
                <a:solidFill>
                  <a:srgbClr val="000000"/>
                </a:solidFill>
                <a:latin typeface="Glacial Indifference"/>
              </a:rPr>
              <a:t>available at all CBI events</a:t>
            </a:r>
          </a:p>
          <a:p>
            <a:pPr marL="544066" lvl="1" indent="-272033" algn="l">
              <a:lnSpc>
                <a:spcPts val="4006"/>
              </a:lnSpc>
              <a:buFont typeface="Arial"/>
              <a:buChar char="•"/>
            </a:pPr>
            <a:r>
              <a:rPr lang="en-US" sz="2400" spc="188" dirty="0">
                <a:solidFill>
                  <a:srgbClr val="000000"/>
                </a:solidFill>
                <a:latin typeface="Glacial Indifference"/>
              </a:rPr>
              <a:t>Working toward a more accessible website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5131" b="-15131"/>
            </a:stretch>
          </a:blipFill>
        </p:spPr>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14300"/>
            <a:ext cx="7772400" cy="100584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7400" y="114300"/>
            <a:ext cx="7772400" cy="10058400"/>
          </a:xfrm>
          <a:prstGeom prst="rect">
            <a:avLst/>
          </a:prstGeom>
        </p:spPr>
      </p:pic>
    </p:spTree>
    <p:extLst>
      <p:ext uri="{BB962C8B-B14F-4D97-AF65-F5344CB8AC3E}">
        <p14:creationId xmlns:p14="http://schemas.microsoft.com/office/powerpoint/2010/main" val="2970973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5131" b="-15131"/>
            </a:stretch>
          </a:blipFill>
        </p:spPr>
      </p:sp>
      <p:sp>
        <p:nvSpPr>
          <p:cNvPr id="3" name="TextBox 3"/>
          <p:cNvSpPr txBox="1"/>
          <p:nvPr/>
        </p:nvSpPr>
        <p:spPr>
          <a:xfrm>
            <a:off x="1028700" y="636426"/>
            <a:ext cx="16230600" cy="1880323"/>
          </a:xfrm>
          <a:prstGeom prst="rect">
            <a:avLst/>
          </a:prstGeom>
        </p:spPr>
        <p:txBody>
          <a:bodyPr lIns="0" tIns="0" rIns="0" bIns="0" rtlCol="0" anchor="t">
            <a:spAutoFit/>
          </a:bodyPr>
          <a:lstStyle/>
          <a:p>
            <a:pPr algn="ctr">
              <a:lnSpc>
                <a:spcPts val="5096"/>
              </a:lnSpc>
            </a:pPr>
            <a:r>
              <a:rPr lang="en-US" sz="4000" spc="173" dirty="0">
                <a:solidFill>
                  <a:srgbClr val="000000"/>
                </a:solidFill>
                <a:latin typeface="Rockwell" panose="02060603020205020403" pitchFamily="18" charset="0"/>
              </a:rPr>
              <a:t>IT WAS A BUSY YEAR FOR OUR </a:t>
            </a:r>
          </a:p>
          <a:p>
            <a:pPr algn="ctr">
              <a:lnSpc>
                <a:spcPts val="5096"/>
              </a:lnSpc>
            </a:pPr>
            <a:r>
              <a:rPr lang="en-US" sz="4000" spc="173" dirty="0">
                <a:solidFill>
                  <a:srgbClr val="000000"/>
                </a:solidFill>
                <a:latin typeface="Rockwell" panose="02060603020205020403" pitchFamily="18" charset="0"/>
              </a:rPr>
              <a:t>WRJ/BETH ISRAEL SISTERHOOD, WHO: </a:t>
            </a:r>
          </a:p>
          <a:p>
            <a:pPr algn="ctr">
              <a:lnSpc>
                <a:spcPts val="5096"/>
              </a:lnSpc>
            </a:pPr>
            <a:endParaRPr lang="en-US" sz="2800" spc="173" dirty="0">
              <a:solidFill>
                <a:srgbClr val="000000"/>
              </a:solidFill>
              <a:latin typeface="Safira March Bold"/>
            </a:endParaRPr>
          </a:p>
        </p:txBody>
      </p:sp>
      <p:sp>
        <p:nvSpPr>
          <p:cNvPr id="4" name="TextBox 4"/>
          <p:cNvSpPr txBox="1"/>
          <p:nvPr/>
        </p:nvSpPr>
        <p:spPr>
          <a:xfrm>
            <a:off x="605503" y="3062761"/>
            <a:ext cx="17076994" cy="6924973"/>
          </a:xfrm>
          <a:prstGeom prst="rect">
            <a:avLst/>
          </a:prstGeom>
        </p:spPr>
        <p:txBody>
          <a:bodyPr lIns="0" tIns="0" rIns="0" bIns="0" rtlCol="0" anchor="t">
            <a:spAutoFit/>
          </a:bodyPr>
          <a:lstStyle/>
          <a:p>
            <a:pPr marL="604519" lvl="1" indent="-302260" algn="l">
              <a:lnSpc>
                <a:spcPts val="4451"/>
              </a:lnSpc>
              <a:buFont typeface="Arial"/>
              <a:buChar char="•"/>
            </a:pPr>
            <a:r>
              <a:rPr lang="en-US" sz="2799" spc="209" dirty="0">
                <a:solidFill>
                  <a:srgbClr val="000000"/>
                </a:solidFill>
                <a:latin typeface="Glacial Indifference"/>
              </a:rPr>
              <a:t>Allocated over $30,000 to support projects ranging from CBI Artist –in-Residence Kim </a:t>
            </a:r>
            <a:r>
              <a:rPr lang="en-US" sz="2799" spc="209" dirty="0" smtClean="0">
                <a:solidFill>
                  <a:srgbClr val="000000"/>
                </a:solidFill>
                <a:latin typeface="Glacial Indifference"/>
              </a:rPr>
              <a:t>Schneiderman’ s </a:t>
            </a:r>
            <a:r>
              <a:rPr lang="en-US" sz="2799" spc="209" dirty="0">
                <a:solidFill>
                  <a:srgbClr val="000000"/>
                </a:solidFill>
                <a:latin typeface="Glacial Indifference"/>
              </a:rPr>
              <a:t>Shabbat album, </a:t>
            </a:r>
            <a:r>
              <a:rPr lang="en-US" sz="2799" b="1" spc="209" dirty="0">
                <a:solidFill>
                  <a:srgbClr val="000000"/>
                </a:solidFill>
                <a:latin typeface="Glacial Indifference Bold"/>
              </a:rPr>
              <a:t>Every Season Every Moment</a:t>
            </a:r>
            <a:r>
              <a:rPr lang="en-US" sz="2799" spc="209" dirty="0">
                <a:solidFill>
                  <a:srgbClr val="000000"/>
                </a:solidFill>
                <a:latin typeface="Glacial Indifference Bold"/>
              </a:rPr>
              <a:t>,</a:t>
            </a:r>
            <a:r>
              <a:rPr lang="en-US" sz="2799" spc="209" dirty="0">
                <a:solidFill>
                  <a:srgbClr val="000000"/>
                </a:solidFill>
                <a:latin typeface="Glacial Indifference"/>
              </a:rPr>
              <a:t> a </a:t>
            </a:r>
            <a:r>
              <a:rPr lang="en-US" sz="2799" b="1" spc="209" dirty="0">
                <a:solidFill>
                  <a:srgbClr val="000000"/>
                </a:solidFill>
                <a:latin typeface="Glacial Indifference Bold"/>
              </a:rPr>
              <a:t>Passover Seder</a:t>
            </a:r>
            <a:r>
              <a:rPr lang="en-US" sz="2799" b="1" spc="209" dirty="0">
                <a:solidFill>
                  <a:srgbClr val="000000"/>
                </a:solidFill>
                <a:latin typeface="Glacial Indifference"/>
              </a:rPr>
              <a:t> for JFCS clientele</a:t>
            </a:r>
            <a:r>
              <a:rPr lang="en-US" sz="2799" spc="209" dirty="0">
                <a:solidFill>
                  <a:srgbClr val="000000"/>
                </a:solidFill>
                <a:latin typeface="Glacial Indifference"/>
              </a:rPr>
              <a:t>, CBI’s annual </a:t>
            </a:r>
            <a:r>
              <a:rPr lang="en-US" sz="2799" b="1" spc="209" dirty="0">
                <a:solidFill>
                  <a:srgbClr val="000000"/>
                </a:solidFill>
                <a:latin typeface="Glacial Indifference Bold"/>
              </a:rPr>
              <a:t>Women’s Seder</a:t>
            </a:r>
            <a:r>
              <a:rPr lang="en-US" sz="2799" spc="209" dirty="0">
                <a:solidFill>
                  <a:srgbClr val="000000"/>
                </a:solidFill>
                <a:latin typeface="Glacial Indifference"/>
              </a:rPr>
              <a:t>, </a:t>
            </a:r>
            <a:r>
              <a:rPr lang="en-US" sz="2799" b="1" spc="209" dirty="0">
                <a:solidFill>
                  <a:srgbClr val="000000"/>
                </a:solidFill>
                <a:latin typeface="Glacial Indifference"/>
              </a:rPr>
              <a:t>large print prayer books </a:t>
            </a:r>
            <a:r>
              <a:rPr lang="en-US" sz="2799" spc="209" dirty="0">
                <a:solidFill>
                  <a:srgbClr val="000000"/>
                </a:solidFill>
                <a:latin typeface="Glacial Indifference"/>
              </a:rPr>
              <a:t>for the CBI community, and CBI’s forthcoming </a:t>
            </a:r>
            <a:r>
              <a:rPr lang="en-US" sz="2799" b="1" spc="209" dirty="0">
                <a:solidFill>
                  <a:srgbClr val="000000"/>
                </a:solidFill>
                <a:latin typeface="Glacial Indifference"/>
              </a:rPr>
              <a:t>website accessibility redesign</a:t>
            </a:r>
            <a:r>
              <a:rPr lang="en-US" sz="2799" spc="209" dirty="0">
                <a:solidFill>
                  <a:srgbClr val="000000"/>
                </a:solidFill>
                <a:latin typeface="Glacial Indifference"/>
              </a:rPr>
              <a:t>. </a:t>
            </a:r>
          </a:p>
          <a:p>
            <a:pPr marL="604519" lvl="1" indent="-302260" algn="l">
              <a:lnSpc>
                <a:spcPts val="4451"/>
              </a:lnSpc>
              <a:buFont typeface="Arial"/>
              <a:buChar char="•"/>
            </a:pPr>
            <a:r>
              <a:rPr lang="en-US" sz="2799" spc="209" dirty="0">
                <a:solidFill>
                  <a:srgbClr val="000000"/>
                </a:solidFill>
                <a:latin typeface="Glacial Indifference"/>
              </a:rPr>
              <a:t> Continued their s</a:t>
            </a:r>
            <a:r>
              <a:rPr lang="en-US" sz="2799" spc="209" dirty="0">
                <a:solidFill>
                  <a:srgbClr val="000000"/>
                </a:solidFill>
                <a:latin typeface="Glacial Indifference Bold"/>
              </a:rPr>
              <a:t>ocial action on behalf of refugees and our neighbors at Rose Haven</a:t>
            </a:r>
          </a:p>
          <a:p>
            <a:pPr marL="604519" lvl="1" indent="-302260" algn="l">
              <a:lnSpc>
                <a:spcPts val="4451"/>
              </a:lnSpc>
              <a:buFont typeface="Arial"/>
              <a:buChar char="•"/>
            </a:pPr>
            <a:r>
              <a:rPr lang="en-US" sz="2799" spc="209" dirty="0">
                <a:solidFill>
                  <a:srgbClr val="000000"/>
                </a:solidFill>
                <a:latin typeface="Glacial Indifference"/>
              </a:rPr>
              <a:t>Built community and connection through by </a:t>
            </a:r>
            <a:r>
              <a:rPr lang="en-US" sz="2799" b="1" spc="209" dirty="0">
                <a:solidFill>
                  <a:srgbClr val="000000"/>
                </a:solidFill>
                <a:latin typeface="Glacial Indifference"/>
              </a:rPr>
              <a:t>leading monthly Shabbat services at Cedar Sinai park</a:t>
            </a:r>
            <a:r>
              <a:rPr lang="en-US" sz="2799" spc="209" dirty="0">
                <a:solidFill>
                  <a:srgbClr val="000000"/>
                </a:solidFill>
                <a:latin typeface="Glacial Indifference"/>
              </a:rPr>
              <a:t>, organizing CBI’s </a:t>
            </a:r>
            <a:r>
              <a:rPr lang="en-US" sz="2799" b="1" spc="209" dirty="0">
                <a:solidFill>
                  <a:srgbClr val="000000"/>
                </a:solidFill>
                <a:latin typeface="Glacial Indifference"/>
              </a:rPr>
              <a:t>annual Sisterhood Shabbat service</a:t>
            </a:r>
            <a:r>
              <a:rPr lang="en-US" sz="2799" spc="209" dirty="0">
                <a:solidFill>
                  <a:srgbClr val="000000"/>
                </a:solidFill>
                <a:latin typeface="Glacial Indifference"/>
              </a:rPr>
              <a:t>, co-sponsoring </a:t>
            </a:r>
            <a:r>
              <a:rPr lang="en-US" sz="2799" b="1" spc="209" dirty="0">
                <a:solidFill>
                  <a:srgbClr val="000000"/>
                </a:solidFill>
                <a:latin typeface="Glacial Indifference"/>
              </a:rPr>
              <a:t>Havdalah at Rose Schnitzer Manor</a:t>
            </a:r>
            <a:r>
              <a:rPr lang="en-US" sz="2799" spc="209" dirty="0">
                <a:solidFill>
                  <a:srgbClr val="000000"/>
                </a:solidFill>
                <a:latin typeface="Glacial Indifference"/>
              </a:rPr>
              <a:t>, led by Cantor Green (over 60 participants) , coordinating CBI’s </a:t>
            </a:r>
            <a:r>
              <a:rPr lang="en-US" sz="2799" b="1" spc="209" dirty="0">
                <a:solidFill>
                  <a:srgbClr val="000000"/>
                </a:solidFill>
                <a:latin typeface="Glacial Indifference"/>
              </a:rPr>
              <a:t>Rosh Hashanah Sweets table</a:t>
            </a:r>
            <a:r>
              <a:rPr lang="en-US" sz="2799" spc="209" dirty="0">
                <a:solidFill>
                  <a:srgbClr val="000000"/>
                </a:solidFill>
                <a:latin typeface="Glacial Indifference"/>
              </a:rPr>
              <a:t>, and connecting via book talks, membership schmoozes, Jewish yoga, a “naked lady” clothing swap, a mahjong fundraiser, and much more</a:t>
            </a:r>
          </a:p>
          <a:p>
            <a:pPr algn="l">
              <a:lnSpc>
                <a:spcPts val="4451"/>
              </a:lnSpc>
            </a:pPr>
            <a:endParaRPr lang="en-US" sz="2799" spc="209" dirty="0">
              <a:solidFill>
                <a:srgbClr val="000000"/>
              </a:solidFill>
              <a:latin typeface="Glacial Indifference"/>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5131" b="-15131"/>
            </a:stretch>
          </a:blipFill>
        </p:spPr>
      </p:sp>
      <p:sp>
        <p:nvSpPr>
          <p:cNvPr id="3" name="Freeform 3"/>
          <p:cNvSpPr/>
          <p:nvPr/>
        </p:nvSpPr>
        <p:spPr>
          <a:xfrm>
            <a:off x="9581119" y="175265"/>
            <a:ext cx="7678181" cy="9936470"/>
          </a:xfrm>
          <a:custGeom>
            <a:avLst/>
            <a:gdLst/>
            <a:ahLst/>
            <a:cxnLst/>
            <a:rect l="l" t="t" r="r" b="b"/>
            <a:pathLst>
              <a:path w="7678181" h="9936470">
                <a:moveTo>
                  <a:pt x="0" y="0"/>
                </a:moveTo>
                <a:lnTo>
                  <a:pt x="7678181" y="0"/>
                </a:lnTo>
                <a:lnTo>
                  <a:pt x="7678181" y="9936470"/>
                </a:lnTo>
                <a:lnTo>
                  <a:pt x="0" y="9936470"/>
                </a:lnTo>
                <a:lnTo>
                  <a:pt x="0" y="0"/>
                </a:lnTo>
                <a:close/>
              </a:path>
            </a:pathLst>
          </a:custGeom>
          <a:blipFill>
            <a:blip r:embed="rId3"/>
            <a:stretch>
              <a:fillRect/>
            </a:stretch>
          </a:blipFill>
        </p:spPr>
      </p:sp>
      <p:sp>
        <p:nvSpPr>
          <p:cNvPr id="4" name="Freeform 4"/>
          <p:cNvSpPr/>
          <p:nvPr/>
        </p:nvSpPr>
        <p:spPr>
          <a:xfrm>
            <a:off x="909543" y="175265"/>
            <a:ext cx="7678181" cy="9936470"/>
          </a:xfrm>
          <a:custGeom>
            <a:avLst/>
            <a:gdLst/>
            <a:ahLst/>
            <a:cxnLst/>
            <a:rect l="l" t="t" r="r" b="b"/>
            <a:pathLst>
              <a:path w="7678181" h="9936470">
                <a:moveTo>
                  <a:pt x="0" y="0"/>
                </a:moveTo>
                <a:lnTo>
                  <a:pt x="7678182" y="0"/>
                </a:lnTo>
                <a:lnTo>
                  <a:pt x="7678182" y="9936470"/>
                </a:lnTo>
                <a:lnTo>
                  <a:pt x="0" y="9936470"/>
                </a:lnTo>
                <a:lnTo>
                  <a:pt x="0" y="0"/>
                </a:lnTo>
                <a:close/>
              </a:path>
            </a:pathLst>
          </a:custGeom>
          <a:blipFill>
            <a:blip r:embed="rId4"/>
            <a:stretch>
              <a:fillRect/>
            </a:stretch>
          </a:blipFill>
        </p:spPr>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15131" b="-15131"/>
            </a:stretch>
          </a:blipFill>
        </p:spPr>
      </p:sp>
      <p:sp>
        <p:nvSpPr>
          <p:cNvPr id="3" name="Freeform 3"/>
          <p:cNvSpPr/>
          <p:nvPr/>
        </p:nvSpPr>
        <p:spPr>
          <a:xfrm>
            <a:off x="303797" y="271747"/>
            <a:ext cx="3219533" cy="4771177"/>
          </a:xfrm>
          <a:custGeom>
            <a:avLst/>
            <a:gdLst/>
            <a:ahLst/>
            <a:cxnLst/>
            <a:rect l="l" t="t" r="r" b="b"/>
            <a:pathLst>
              <a:path w="3219533" h="4771177">
                <a:moveTo>
                  <a:pt x="0" y="0"/>
                </a:moveTo>
                <a:lnTo>
                  <a:pt x="3219533" y="0"/>
                </a:lnTo>
                <a:lnTo>
                  <a:pt x="3219533" y="4771177"/>
                </a:lnTo>
                <a:lnTo>
                  <a:pt x="0" y="4771177"/>
                </a:lnTo>
                <a:lnTo>
                  <a:pt x="0" y="0"/>
                </a:lnTo>
                <a:close/>
              </a:path>
            </a:pathLst>
          </a:custGeom>
          <a:blipFill>
            <a:blip r:embed="rId3"/>
            <a:stretch>
              <a:fillRect l="-48796" r="-48796"/>
            </a:stretch>
          </a:blipFill>
        </p:spPr>
      </p:sp>
      <p:sp>
        <p:nvSpPr>
          <p:cNvPr id="4" name="Freeform 4"/>
          <p:cNvSpPr/>
          <p:nvPr/>
        </p:nvSpPr>
        <p:spPr>
          <a:xfrm>
            <a:off x="7845631" y="285629"/>
            <a:ext cx="5932917" cy="4743412"/>
          </a:xfrm>
          <a:custGeom>
            <a:avLst/>
            <a:gdLst/>
            <a:ahLst/>
            <a:cxnLst/>
            <a:rect l="l" t="t" r="r" b="b"/>
            <a:pathLst>
              <a:path w="5932917" h="4743412">
                <a:moveTo>
                  <a:pt x="0" y="0"/>
                </a:moveTo>
                <a:lnTo>
                  <a:pt x="5932917" y="0"/>
                </a:lnTo>
                <a:lnTo>
                  <a:pt x="5932917" y="4743412"/>
                </a:lnTo>
                <a:lnTo>
                  <a:pt x="0" y="4743412"/>
                </a:lnTo>
                <a:lnTo>
                  <a:pt x="0" y="0"/>
                </a:lnTo>
                <a:close/>
              </a:path>
            </a:pathLst>
          </a:custGeom>
          <a:blipFill>
            <a:blip r:embed="rId4"/>
            <a:stretch>
              <a:fillRect l="-3300" r="-3300"/>
            </a:stretch>
          </a:blipFill>
        </p:spPr>
      </p:sp>
      <p:sp>
        <p:nvSpPr>
          <p:cNvPr id="5" name="Freeform 5"/>
          <p:cNvSpPr/>
          <p:nvPr/>
        </p:nvSpPr>
        <p:spPr>
          <a:xfrm>
            <a:off x="6948833" y="5253034"/>
            <a:ext cx="3996464" cy="4743412"/>
          </a:xfrm>
          <a:custGeom>
            <a:avLst/>
            <a:gdLst/>
            <a:ahLst/>
            <a:cxnLst/>
            <a:rect l="l" t="t" r="r" b="b"/>
            <a:pathLst>
              <a:path w="3996464" h="4743412">
                <a:moveTo>
                  <a:pt x="0" y="0"/>
                </a:moveTo>
                <a:lnTo>
                  <a:pt x="3996464" y="0"/>
                </a:lnTo>
                <a:lnTo>
                  <a:pt x="3996464" y="4743412"/>
                </a:lnTo>
                <a:lnTo>
                  <a:pt x="0" y="4743412"/>
                </a:lnTo>
                <a:lnTo>
                  <a:pt x="0" y="0"/>
                </a:lnTo>
                <a:close/>
              </a:path>
            </a:pathLst>
          </a:custGeom>
          <a:blipFill>
            <a:blip r:embed="rId5"/>
            <a:stretch>
              <a:fillRect l="-29126" r="-29126"/>
            </a:stretch>
          </a:blipFill>
        </p:spPr>
      </p:sp>
      <p:sp>
        <p:nvSpPr>
          <p:cNvPr id="6" name="Freeform 6"/>
          <p:cNvSpPr/>
          <p:nvPr/>
        </p:nvSpPr>
        <p:spPr>
          <a:xfrm>
            <a:off x="3734475" y="285629"/>
            <a:ext cx="3900011" cy="4743412"/>
          </a:xfrm>
          <a:custGeom>
            <a:avLst/>
            <a:gdLst/>
            <a:ahLst/>
            <a:cxnLst/>
            <a:rect l="l" t="t" r="r" b="b"/>
            <a:pathLst>
              <a:path w="3900011" h="4743412">
                <a:moveTo>
                  <a:pt x="0" y="0"/>
                </a:moveTo>
                <a:lnTo>
                  <a:pt x="3900012" y="0"/>
                </a:lnTo>
                <a:lnTo>
                  <a:pt x="3900012" y="4743412"/>
                </a:lnTo>
                <a:lnTo>
                  <a:pt x="0" y="4743412"/>
                </a:lnTo>
                <a:lnTo>
                  <a:pt x="0" y="0"/>
                </a:lnTo>
                <a:close/>
              </a:path>
            </a:pathLst>
          </a:custGeom>
          <a:blipFill>
            <a:blip r:embed="rId6"/>
            <a:stretch>
              <a:fillRect t="-4813" b="-4813"/>
            </a:stretch>
          </a:blipFill>
        </p:spPr>
      </p:sp>
      <p:sp>
        <p:nvSpPr>
          <p:cNvPr id="7" name="Freeform 7"/>
          <p:cNvSpPr/>
          <p:nvPr/>
        </p:nvSpPr>
        <p:spPr>
          <a:xfrm>
            <a:off x="303797" y="5253034"/>
            <a:ext cx="6436358" cy="4743412"/>
          </a:xfrm>
          <a:custGeom>
            <a:avLst/>
            <a:gdLst/>
            <a:ahLst/>
            <a:cxnLst/>
            <a:rect l="l" t="t" r="r" b="b"/>
            <a:pathLst>
              <a:path w="6436358" h="4743412">
                <a:moveTo>
                  <a:pt x="0" y="0"/>
                </a:moveTo>
                <a:lnTo>
                  <a:pt x="6436358" y="0"/>
                </a:lnTo>
                <a:lnTo>
                  <a:pt x="6436358" y="4743412"/>
                </a:lnTo>
                <a:lnTo>
                  <a:pt x="0" y="4743412"/>
                </a:lnTo>
                <a:lnTo>
                  <a:pt x="0" y="0"/>
                </a:lnTo>
                <a:close/>
              </a:path>
            </a:pathLst>
          </a:custGeom>
          <a:blipFill>
            <a:blip r:embed="rId7"/>
            <a:stretch>
              <a:fillRect l="-10989" t="-14723" r="-17396" b="-15932"/>
            </a:stretch>
          </a:blipFill>
        </p:spPr>
      </p:sp>
      <p:sp>
        <p:nvSpPr>
          <p:cNvPr id="8" name="Freeform 8"/>
          <p:cNvSpPr/>
          <p:nvPr/>
        </p:nvSpPr>
        <p:spPr>
          <a:xfrm>
            <a:off x="11153974" y="5253034"/>
            <a:ext cx="6798122" cy="4743412"/>
          </a:xfrm>
          <a:custGeom>
            <a:avLst/>
            <a:gdLst/>
            <a:ahLst/>
            <a:cxnLst/>
            <a:rect l="l" t="t" r="r" b="b"/>
            <a:pathLst>
              <a:path w="6798122" h="4743412">
                <a:moveTo>
                  <a:pt x="0" y="0"/>
                </a:moveTo>
                <a:lnTo>
                  <a:pt x="6798123" y="0"/>
                </a:lnTo>
                <a:lnTo>
                  <a:pt x="6798123" y="4743412"/>
                </a:lnTo>
                <a:lnTo>
                  <a:pt x="0" y="4743412"/>
                </a:lnTo>
                <a:lnTo>
                  <a:pt x="0" y="0"/>
                </a:lnTo>
                <a:close/>
              </a:path>
            </a:pathLst>
          </a:custGeom>
          <a:blipFill>
            <a:blip r:embed="rId8"/>
            <a:stretch>
              <a:fillRect t="-3743" b="-3743"/>
            </a:stretch>
          </a:blipFill>
        </p:spPr>
      </p:sp>
      <p:sp>
        <p:nvSpPr>
          <p:cNvPr id="9" name="Freeform 9"/>
          <p:cNvSpPr/>
          <p:nvPr/>
        </p:nvSpPr>
        <p:spPr>
          <a:xfrm>
            <a:off x="13989693" y="285629"/>
            <a:ext cx="3962403" cy="4743412"/>
          </a:xfrm>
          <a:custGeom>
            <a:avLst/>
            <a:gdLst/>
            <a:ahLst/>
            <a:cxnLst/>
            <a:rect l="l" t="t" r="r" b="b"/>
            <a:pathLst>
              <a:path w="3962403" h="4743412">
                <a:moveTo>
                  <a:pt x="0" y="0"/>
                </a:moveTo>
                <a:lnTo>
                  <a:pt x="3962404" y="0"/>
                </a:lnTo>
                <a:lnTo>
                  <a:pt x="3962404" y="4743412"/>
                </a:lnTo>
                <a:lnTo>
                  <a:pt x="0" y="4743412"/>
                </a:lnTo>
                <a:lnTo>
                  <a:pt x="0" y="0"/>
                </a:lnTo>
                <a:close/>
              </a:path>
            </a:pathLst>
          </a:custGeom>
          <a:blipFill>
            <a:blip r:embed="rId9"/>
            <a:stretch>
              <a:fillRect t="-5689" b="-5689"/>
            </a:stretch>
          </a:blipFill>
        </p:spPr>
      </p:sp>
      <p:grpSp>
        <p:nvGrpSpPr>
          <p:cNvPr id="10" name="Group 10"/>
          <p:cNvGrpSpPr/>
          <p:nvPr/>
        </p:nvGrpSpPr>
        <p:grpSpPr>
          <a:xfrm>
            <a:off x="784916" y="8848936"/>
            <a:ext cx="11091791" cy="923574"/>
            <a:chOff x="0" y="0"/>
            <a:chExt cx="2921295" cy="243246"/>
          </a:xfrm>
        </p:grpSpPr>
        <p:sp>
          <p:nvSpPr>
            <p:cNvPr id="11" name="Freeform 11"/>
            <p:cNvSpPr/>
            <p:nvPr/>
          </p:nvSpPr>
          <p:spPr>
            <a:xfrm>
              <a:off x="0" y="0"/>
              <a:ext cx="2921295" cy="243246"/>
            </a:xfrm>
            <a:custGeom>
              <a:avLst/>
              <a:gdLst/>
              <a:ahLst/>
              <a:cxnLst/>
              <a:rect l="l" t="t" r="r" b="b"/>
              <a:pathLst>
                <a:path w="2921295" h="243246">
                  <a:moveTo>
                    <a:pt x="0" y="0"/>
                  </a:moveTo>
                  <a:lnTo>
                    <a:pt x="2921295" y="0"/>
                  </a:lnTo>
                  <a:lnTo>
                    <a:pt x="2921295" y="243246"/>
                  </a:lnTo>
                  <a:lnTo>
                    <a:pt x="0" y="243246"/>
                  </a:lnTo>
                  <a:close/>
                </a:path>
              </a:pathLst>
            </a:custGeom>
            <a:solidFill>
              <a:srgbClr val="F8AF18"/>
            </a:solidFill>
          </p:spPr>
        </p:sp>
        <p:sp>
          <p:nvSpPr>
            <p:cNvPr id="12" name="TextBox 12"/>
            <p:cNvSpPr txBox="1"/>
            <p:nvPr/>
          </p:nvSpPr>
          <p:spPr>
            <a:xfrm>
              <a:off x="0" y="-38100"/>
              <a:ext cx="2921295" cy="281346"/>
            </a:xfrm>
            <a:prstGeom prst="rect">
              <a:avLst/>
            </a:prstGeom>
          </p:spPr>
          <p:txBody>
            <a:bodyPr lIns="50800" tIns="50800" rIns="50800" bIns="50800" rtlCol="0" anchor="ctr"/>
            <a:lstStyle/>
            <a:p>
              <a:pPr algn="ctr">
                <a:lnSpc>
                  <a:spcPts val="2659"/>
                </a:lnSpc>
                <a:spcBef>
                  <a:spcPct val="0"/>
                </a:spcBef>
              </a:pPr>
              <a:endParaRPr dirty="0"/>
            </a:p>
          </p:txBody>
        </p:sp>
      </p:grpSp>
      <p:sp>
        <p:nvSpPr>
          <p:cNvPr id="13" name="TextBox 13"/>
          <p:cNvSpPr txBox="1"/>
          <p:nvPr/>
        </p:nvSpPr>
        <p:spPr>
          <a:xfrm>
            <a:off x="908169" y="8977466"/>
            <a:ext cx="10845285" cy="660758"/>
          </a:xfrm>
          <a:prstGeom prst="rect">
            <a:avLst/>
          </a:prstGeom>
        </p:spPr>
        <p:txBody>
          <a:bodyPr lIns="0" tIns="0" rIns="0" bIns="0" rtlCol="0" anchor="t">
            <a:spAutoFit/>
          </a:bodyPr>
          <a:lstStyle/>
          <a:p>
            <a:pPr algn="l">
              <a:lnSpc>
                <a:spcPts val="5460"/>
              </a:lnSpc>
              <a:spcBef>
                <a:spcPct val="0"/>
              </a:spcBef>
            </a:pPr>
            <a:r>
              <a:rPr lang="en-US" sz="4400" spc="186" dirty="0">
                <a:solidFill>
                  <a:srgbClr val="000000"/>
                </a:solidFill>
                <a:latin typeface="Rockwell" panose="02060603020205020403" pitchFamily="18" charset="0"/>
              </a:rPr>
              <a:t>WRJ/BETH ISRAEL SISTERHOOD</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31" b="-15131"/>
            </a:stretch>
          </a:blipFill>
        </p:spPr>
      </p:sp>
      <p:sp>
        <p:nvSpPr>
          <p:cNvPr id="3" name="Freeform 3"/>
          <p:cNvSpPr/>
          <p:nvPr/>
        </p:nvSpPr>
        <p:spPr>
          <a:xfrm>
            <a:off x="11430000" y="0"/>
            <a:ext cx="3655018" cy="5482527"/>
          </a:xfrm>
          <a:custGeom>
            <a:avLst/>
            <a:gdLst/>
            <a:ahLst/>
            <a:cxnLst/>
            <a:rect l="l" t="t" r="r" b="b"/>
            <a:pathLst>
              <a:path w="3655018" h="5482527">
                <a:moveTo>
                  <a:pt x="0" y="0"/>
                </a:moveTo>
                <a:lnTo>
                  <a:pt x="3655018" y="0"/>
                </a:lnTo>
                <a:lnTo>
                  <a:pt x="3655018" y="5482527"/>
                </a:lnTo>
                <a:lnTo>
                  <a:pt x="0" y="5482527"/>
                </a:lnTo>
                <a:lnTo>
                  <a:pt x="0" y="0"/>
                </a:lnTo>
                <a:close/>
              </a:path>
            </a:pathLst>
          </a:custGeom>
          <a:blipFill>
            <a:blip r:embed="rId3"/>
            <a:stretch>
              <a:fillRect l="-42038" t="-38213" r="-13567"/>
            </a:stretch>
          </a:blipFill>
        </p:spPr>
      </p:sp>
      <p:sp>
        <p:nvSpPr>
          <p:cNvPr id="4" name="Freeform 4"/>
          <p:cNvSpPr/>
          <p:nvPr/>
        </p:nvSpPr>
        <p:spPr>
          <a:xfrm>
            <a:off x="14286209" y="2741263"/>
            <a:ext cx="4001791" cy="5997351"/>
          </a:xfrm>
          <a:custGeom>
            <a:avLst/>
            <a:gdLst/>
            <a:ahLst/>
            <a:cxnLst/>
            <a:rect l="l" t="t" r="r" b="b"/>
            <a:pathLst>
              <a:path w="4001791" h="5997351">
                <a:moveTo>
                  <a:pt x="0" y="0"/>
                </a:moveTo>
                <a:lnTo>
                  <a:pt x="4001791" y="0"/>
                </a:lnTo>
                <a:lnTo>
                  <a:pt x="4001791" y="5997351"/>
                </a:lnTo>
                <a:lnTo>
                  <a:pt x="0" y="5997351"/>
                </a:lnTo>
                <a:lnTo>
                  <a:pt x="0" y="0"/>
                </a:lnTo>
                <a:close/>
              </a:path>
            </a:pathLst>
          </a:custGeom>
          <a:blipFill>
            <a:blip r:embed="rId4"/>
            <a:stretch>
              <a:fillRect l="-72224" t="-26335" r="-105869" b="-12835"/>
            </a:stretch>
          </a:blipFill>
        </p:spPr>
      </p:sp>
      <p:sp>
        <p:nvSpPr>
          <p:cNvPr id="5" name="Freeform 5"/>
          <p:cNvSpPr/>
          <p:nvPr/>
        </p:nvSpPr>
        <p:spPr>
          <a:xfrm>
            <a:off x="10013284" y="5833173"/>
            <a:ext cx="3643152" cy="4453827"/>
          </a:xfrm>
          <a:custGeom>
            <a:avLst/>
            <a:gdLst/>
            <a:ahLst/>
            <a:cxnLst/>
            <a:rect l="l" t="t" r="r" b="b"/>
            <a:pathLst>
              <a:path w="3643152" h="4453827">
                <a:moveTo>
                  <a:pt x="0" y="0"/>
                </a:moveTo>
                <a:lnTo>
                  <a:pt x="3643152" y="0"/>
                </a:lnTo>
                <a:lnTo>
                  <a:pt x="3643152" y="4453827"/>
                </a:lnTo>
                <a:lnTo>
                  <a:pt x="0" y="4453827"/>
                </a:lnTo>
                <a:lnTo>
                  <a:pt x="0" y="0"/>
                </a:lnTo>
                <a:close/>
              </a:path>
            </a:pathLst>
          </a:custGeom>
          <a:blipFill>
            <a:blip r:embed="rId5"/>
            <a:stretch>
              <a:fillRect l="-5051" t="-19182" r="-4225"/>
            </a:stretch>
          </a:blipFill>
        </p:spPr>
      </p:sp>
      <p:sp>
        <p:nvSpPr>
          <p:cNvPr id="6" name="TextBox 6"/>
          <p:cNvSpPr txBox="1"/>
          <p:nvPr/>
        </p:nvSpPr>
        <p:spPr>
          <a:xfrm>
            <a:off x="1480452" y="582419"/>
            <a:ext cx="9494988" cy="1366080"/>
          </a:xfrm>
          <a:prstGeom prst="rect">
            <a:avLst/>
          </a:prstGeom>
        </p:spPr>
        <p:txBody>
          <a:bodyPr lIns="0" tIns="0" rIns="0" bIns="0" rtlCol="0" anchor="t">
            <a:spAutoFit/>
          </a:bodyPr>
          <a:lstStyle/>
          <a:p>
            <a:pPr algn="l">
              <a:lnSpc>
                <a:spcPts val="5460"/>
              </a:lnSpc>
            </a:pPr>
            <a:r>
              <a:rPr lang="en-US" sz="4400" spc="186" dirty="0">
                <a:solidFill>
                  <a:srgbClr val="000000"/>
                </a:solidFill>
                <a:latin typeface="Rockwell" panose="02060603020205020403" pitchFamily="18" charset="0"/>
              </a:rPr>
              <a:t>WE GATHERED FOR HOLIDAY OBSERVANCES WITH</a:t>
            </a:r>
            <a:r>
              <a:rPr lang="en-US" sz="4400" spc="186" dirty="0" smtClean="0">
                <a:solidFill>
                  <a:srgbClr val="000000"/>
                </a:solidFill>
                <a:latin typeface="Rockwell" panose="02060603020205020403" pitchFamily="18" charset="0"/>
              </a:rPr>
              <a:t>:</a:t>
            </a:r>
            <a:endParaRPr lang="en-US" sz="4400" spc="186" dirty="0">
              <a:solidFill>
                <a:srgbClr val="000000"/>
              </a:solidFill>
              <a:latin typeface="Rockwell" panose="02060603020205020403" pitchFamily="18" charset="0"/>
            </a:endParaRPr>
          </a:p>
        </p:txBody>
      </p:sp>
      <p:sp>
        <p:nvSpPr>
          <p:cNvPr id="7" name="TextBox 7"/>
          <p:cNvSpPr txBox="1"/>
          <p:nvPr/>
        </p:nvSpPr>
        <p:spPr>
          <a:xfrm>
            <a:off x="1480452" y="2868982"/>
            <a:ext cx="8109388" cy="7181453"/>
          </a:xfrm>
          <a:prstGeom prst="rect">
            <a:avLst/>
          </a:prstGeom>
        </p:spPr>
        <p:txBody>
          <a:bodyPr lIns="0" tIns="0" rIns="0" bIns="0" rtlCol="0" anchor="t">
            <a:spAutoFit/>
          </a:bodyPr>
          <a:lstStyle/>
          <a:p>
            <a:pPr marL="544066" lvl="1" indent="-272033" algn="l">
              <a:lnSpc>
                <a:spcPts val="4006"/>
              </a:lnSpc>
              <a:buFont typeface="Arial"/>
              <a:buChar char="•"/>
            </a:pPr>
            <a:r>
              <a:rPr lang="en-US" sz="2519" b="1" spc="188" dirty="0">
                <a:solidFill>
                  <a:srgbClr val="000000"/>
                </a:solidFill>
                <a:latin typeface="Glacial Indifference Bold"/>
              </a:rPr>
              <a:t>High Holidays Services</a:t>
            </a:r>
            <a:r>
              <a:rPr lang="en-US" sz="2519" spc="188" dirty="0">
                <a:solidFill>
                  <a:srgbClr val="000000"/>
                </a:solidFill>
                <a:latin typeface="Glacial Indifference"/>
              </a:rPr>
              <a:t>, study opportunities, and gathering for all ages including, for the first time, services specifically designed for our pre-B’nei Mitzvah students (in grades four through seven)</a:t>
            </a:r>
          </a:p>
          <a:p>
            <a:pPr marL="544066" lvl="1" indent="-272033" algn="l">
              <a:lnSpc>
                <a:spcPts val="4006"/>
              </a:lnSpc>
              <a:buFont typeface="Arial"/>
              <a:buChar char="•"/>
            </a:pPr>
            <a:r>
              <a:rPr lang="en-US" sz="2519" b="1" spc="188" dirty="0">
                <a:solidFill>
                  <a:srgbClr val="000000"/>
                </a:solidFill>
                <a:latin typeface="Glacial Indifference Bold"/>
              </a:rPr>
              <a:t>Chanukah festivities</a:t>
            </a:r>
            <a:r>
              <a:rPr lang="en-US" sz="2519" spc="188" dirty="0">
                <a:solidFill>
                  <a:srgbClr val="000000"/>
                </a:solidFill>
                <a:latin typeface="Glacial Indifference"/>
              </a:rPr>
              <a:t>, including our Chanukah Family Shabbat Celebration, and latkes and poke open house at Rabbi Joseph’s house, Religious School Chanukah Fair, Lama Lo? (CBI’s house band) performance at Leikam Brewery and a Sanctuary for Humanity concert event</a:t>
            </a:r>
          </a:p>
          <a:p>
            <a:pPr marL="544066" lvl="1" indent="-272033" algn="l">
              <a:lnSpc>
                <a:spcPts val="4006"/>
              </a:lnSpc>
              <a:buFont typeface="Arial"/>
              <a:buChar char="•"/>
            </a:pPr>
            <a:r>
              <a:rPr lang="en-US" sz="2519" spc="188" dirty="0">
                <a:solidFill>
                  <a:srgbClr val="000000"/>
                </a:solidFill>
                <a:latin typeface="Glacial Indifference"/>
              </a:rPr>
              <a:t>Our annual </a:t>
            </a:r>
            <a:r>
              <a:rPr lang="en-US" sz="2519" b="1" spc="188" dirty="0">
                <a:solidFill>
                  <a:srgbClr val="000000"/>
                </a:solidFill>
                <a:latin typeface="Glacial Indifference Bold"/>
              </a:rPr>
              <a:t>Rev. Dr. Martin Luther King, Jr. Shabbat Service</a:t>
            </a:r>
            <a:r>
              <a:rPr lang="en-US" sz="2519" b="1" spc="188" dirty="0">
                <a:solidFill>
                  <a:srgbClr val="000000"/>
                </a:solidFill>
                <a:latin typeface="Glacial Indifference"/>
              </a:rPr>
              <a:t> </a:t>
            </a:r>
            <a:r>
              <a:rPr lang="en-US" sz="2519" spc="188" dirty="0">
                <a:solidFill>
                  <a:srgbClr val="000000"/>
                </a:solidFill>
                <a:latin typeface="Glacial Indifference"/>
              </a:rPr>
              <a:t>with Hezekiah Watkins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31" b="-15131"/>
            </a:stretch>
          </a:blipFill>
        </p:spPr>
      </p:sp>
      <p:sp>
        <p:nvSpPr>
          <p:cNvPr id="3" name="Freeform 3"/>
          <p:cNvSpPr/>
          <p:nvPr/>
        </p:nvSpPr>
        <p:spPr>
          <a:xfrm>
            <a:off x="11430000" y="0"/>
            <a:ext cx="3655018" cy="5482527"/>
          </a:xfrm>
          <a:custGeom>
            <a:avLst/>
            <a:gdLst/>
            <a:ahLst/>
            <a:cxnLst/>
            <a:rect l="l" t="t" r="r" b="b"/>
            <a:pathLst>
              <a:path w="3655018" h="5482527">
                <a:moveTo>
                  <a:pt x="0" y="0"/>
                </a:moveTo>
                <a:lnTo>
                  <a:pt x="3655018" y="0"/>
                </a:lnTo>
                <a:lnTo>
                  <a:pt x="3655018" y="5482527"/>
                </a:lnTo>
                <a:lnTo>
                  <a:pt x="0" y="5482527"/>
                </a:lnTo>
                <a:lnTo>
                  <a:pt x="0" y="0"/>
                </a:lnTo>
                <a:close/>
              </a:path>
            </a:pathLst>
          </a:custGeom>
          <a:blipFill>
            <a:blip r:embed="rId3"/>
            <a:stretch>
              <a:fillRect l="-10000" r="-10000"/>
            </a:stretch>
          </a:blipFill>
        </p:spPr>
      </p:sp>
      <p:sp>
        <p:nvSpPr>
          <p:cNvPr id="4" name="Freeform 4"/>
          <p:cNvSpPr/>
          <p:nvPr/>
        </p:nvSpPr>
        <p:spPr>
          <a:xfrm>
            <a:off x="14286209" y="2741263"/>
            <a:ext cx="4001791" cy="5997351"/>
          </a:xfrm>
          <a:custGeom>
            <a:avLst/>
            <a:gdLst/>
            <a:ahLst/>
            <a:cxnLst/>
            <a:rect l="l" t="t" r="r" b="b"/>
            <a:pathLst>
              <a:path w="4001791" h="5997351">
                <a:moveTo>
                  <a:pt x="0" y="0"/>
                </a:moveTo>
                <a:lnTo>
                  <a:pt x="4001791" y="0"/>
                </a:lnTo>
                <a:lnTo>
                  <a:pt x="4001791" y="5997351"/>
                </a:lnTo>
                <a:lnTo>
                  <a:pt x="0" y="5997351"/>
                </a:lnTo>
                <a:lnTo>
                  <a:pt x="0" y="0"/>
                </a:lnTo>
                <a:close/>
              </a:path>
            </a:pathLst>
          </a:custGeom>
          <a:blipFill>
            <a:blip r:embed="rId4"/>
            <a:stretch>
              <a:fillRect b="-22216"/>
            </a:stretch>
          </a:blipFill>
        </p:spPr>
      </p:sp>
      <p:sp>
        <p:nvSpPr>
          <p:cNvPr id="5" name="Freeform 5"/>
          <p:cNvSpPr/>
          <p:nvPr/>
        </p:nvSpPr>
        <p:spPr>
          <a:xfrm>
            <a:off x="10013284" y="5833173"/>
            <a:ext cx="3643152" cy="4453827"/>
          </a:xfrm>
          <a:custGeom>
            <a:avLst/>
            <a:gdLst/>
            <a:ahLst/>
            <a:cxnLst/>
            <a:rect l="l" t="t" r="r" b="b"/>
            <a:pathLst>
              <a:path w="3643152" h="4453827">
                <a:moveTo>
                  <a:pt x="0" y="0"/>
                </a:moveTo>
                <a:lnTo>
                  <a:pt x="3643152" y="0"/>
                </a:lnTo>
                <a:lnTo>
                  <a:pt x="3643152" y="4453827"/>
                </a:lnTo>
                <a:lnTo>
                  <a:pt x="0" y="4453827"/>
                </a:lnTo>
                <a:lnTo>
                  <a:pt x="0" y="0"/>
                </a:lnTo>
                <a:close/>
              </a:path>
            </a:pathLst>
          </a:custGeom>
          <a:blipFill>
            <a:blip r:embed="rId5"/>
            <a:stretch>
              <a:fillRect t="-4532" b="-4532"/>
            </a:stretch>
          </a:blipFill>
        </p:spPr>
      </p:sp>
      <p:sp>
        <p:nvSpPr>
          <p:cNvPr id="6" name="TextBox 6"/>
          <p:cNvSpPr txBox="1"/>
          <p:nvPr/>
        </p:nvSpPr>
        <p:spPr>
          <a:xfrm>
            <a:off x="1480452" y="582419"/>
            <a:ext cx="9494988" cy="2027158"/>
          </a:xfrm>
          <a:prstGeom prst="rect">
            <a:avLst/>
          </a:prstGeom>
        </p:spPr>
        <p:txBody>
          <a:bodyPr lIns="0" tIns="0" rIns="0" bIns="0" rtlCol="0" anchor="t">
            <a:spAutoFit/>
          </a:bodyPr>
          <a:lstStyle/>
          <a:p>
            <a:pPr algn="l">
              <a:lnSpc>
                <a:spcPts val="5460"/>
              </a:lnSpc>
            </a:pPr>
            <a:r>
              <a:rPr lang="en-US" sz="4400" spc="186" dirty="0">
                <a:solidFill>
                  <a:srgbClr val="000000"/>
                </a:solidFill>
                <a:latin typeface="Rockwell" panose="02060603020205020403" pitchFamily="18" charset="0"/>
              </a:rPr>
              <a:t>WE GATHERED FOR HOLIDAY OBSERVANCES WITH:</a:t>
            </a:r>
          </a:p>
          <a:p>
            <a:pPr algn="l">
              <a:lnSpc>
                <a:spcPts val="5460"/>
              </a:lnSpc>
            </a:pPr>
            <a:endParaRPr lang="en-US" sz="3000" spc="186" dirty="0">
              <a:solidFill>
                <a:srgbClr val="000000"/>
              </a:solidFill>
              <a:latin typeface="Safira March Bold"/>
            </a:endParaRPr>
          </a:p>
        </p:txBody>
      </p:sp>
      <p:sp>
        <p:nvSpPr>
          <p:cNvPr id="7" name="TextBox 7"/>
          <p:cNvSpPr txBox="1"/>
          <p:nvPr/>
        </p:nvSpPr>
        <p:spPr>
          <a:xfrm>
            <a:off x="1480452" y="2868982"/>
            <a:ext cx="8109388" cy="7181453"/>
          </a:xfrm>
          <a:prstGeom prst="rect">
            <a:avLst/>
          </a:prstGeom>
        </p:spPr>
        <p:txBody>
          <a:bodyPr lIns="0" tIns="0" rIns="0" bIns="0" rtlCol="0" anchor="t">
            <a:spAutoFit/>
          </a:bodyPr>
          <a:lstStyle/>
          <a:p>
            <a:pPr marL="544066" lvl="1" indent="-272033" algn="l">
              <a:lnSpc>
                <a:spcPts val="4006"/>
              </a:lnSpc>
              <a:buFont typeface="Arial"/>
              <a:buChar char="•"/>
            </a:pPr>
            <a:r>
              <a:rPr lang="en-US" sz="2519" b="1" spc="188" dirty="0">
                <a:solidFill>
                  <a:srgbClr val="000000"/>
                </a:solidFill>
                <a:latin typeface="Glacial Indifference Bold"/>
              </a:rPr>
              <a:t>5784</a:t>
            </a:r>
            <a:r>
              <a:rPr lang="en-US" sz="2519" spc="188" dirty="0">
                <a:solidFill>
                  <a:srgbClr val="000000"/>
                </a:solidFill>
                <a:latin typeface="Glacial Indifference"/>
              </a:rPr>
              <a:t>, our 1984-themed Purim Schpiel</a:t>
            </a:r>
          </a:p>
          <a:p>
            <a:pPr marL="544066" lvl="1" indent="-272033" algn="l">
              <a:lnSpc>
                <a:spcPts val="4006"/>
              </a:lnSpc>
              <a:buFont typeface="Arial"/>
              <a:buChar char="•"/>
            </a:pPr>
            <a:r>
              <a:rPr lang="en-US" sz="2519" spc="188" dirty="0">
                <a:solidFill>
                  <a:srgbClr val="000000"/>
                </a:solidFill>
                <a:latin typeface="Glacial Indifference"/>
              </a:rPr>
              <a:t>And, for </a:t>
            </a:r>
            <a:r>
              <a:rPr lang="en-US" sz="2519" b="1" spc="188" dirty="0">
                <a:solidFill>
                  <a:srgbClr val="000000"/>
                </a:solidFill>
                <a:latin typeface="Glacial Indifference"/>
              </a:rPr>
              <a:t>Passover</a:t>
            </a:r>
            <a:r>
              <a:rPr lang="en-US" sz="2519" spc="188" dirty="0">
                <a:solidFill>
                  <a:srgbClr val="000000"/>
                </a:solidFill>
                <a:latin typeface="Glacial Indifference"/>
              </a:rPr>
              <a:t>, the </a:t>
            </a:r>
            <a:r>
              <a:rPr lang="en-US" sz="2519" spc="188" dirty="0">
                <a:solidFill>
                  <a:srgbClr val="000000"/>
                </a:solidFill>
                <a:latin typeface="Glacial Indifference Bold"/>
              </a:rPr>
              <a:t>PDX Young Adult Seder</a:t>
            </a:r>
            <a:r>
              <a:rPr lang="en-US" sz="2519" spc="188" dirty="0">
                <a:solidFill>
                  <a:srgbClr val="000000"/>
                </a:solidFill>
                <a:latin typeface="Glacial Indifference"/>
              </a:rPr>
              <a:t> with partners Jewish Federation of Portland, Congregation Neveh Shalom, Portland Jewish Connection, Moishe House Pod, and PDX Hillel, a Passover Shabbat Experience, a </a:t>
            </a:r>
            <a:r>
              <a:rPr lang="en-US" sz="2519" spc="188" dirty="0">
                <a:solidFill>
                  <a:srgbClr val="000000"/>
                </a:solidFill>
                <a:latin typeface="Glacial Indifference Bold"/>
              </a:rPr>
              <a:t>Passover Fair featuring beloved children’s author Eric Kimmel</a:t>
            </a:r>
            <a:r>
              <a:rPr lang="en-US" sz="2519" spc="188" dirty="0">
                <a:solidFill>
                  <a:srgbClr val="000000"/>
                </a:solidFill>
                <a:latin typeface="Glacial Indifference"/>
              </a:rPr>
              <a:t>, a </a:t>
            </a:r>
            <a:r>
              <a:rPr lang="en-US" sz="2519" spc="188" dirty="0">
                <a:solidFill>
                  <a:srgbClr val="000000"/>
                </a:solidFill>
                <a:latin typeface="Glacial Indifference Bold"/>
              </a:rPr>
              <a:t>Musical Haggadah</a:t>
            </a:r>
            <a:r>
              <a:rPr lang="en-US" sz="2519" spc="188" dirty="0">
                <a:solidFill>
                  <a:srgbClr val="000000"/>
                </a:solidFill>
                <a:latin typeface="Glacial Indifference"/>
              </a:rPr>
              <a:t>, starring our fifth grade class and Oneg! Singers and a concluding Festival Service</a:t>
            </a:r>
          </a:p>
          <a:p>
            <a:pPr marL="544066" lvl="1" indent="-272033" algn="l">
              <a:lnSpc>
                <a:spcPts val="4006"/>
              </a:lnSpc>
              <a:buFont typeface="Arial"/>
              <a:buChar char="•"/>
            </a:pPr>
            <a:r>
              <a:rPr lang="en-US" sz="2519" spc="188" dirty="0">
                <a:solidFill>
                  <a:srgbClr val="000000"/>
                </a:solidFill>
                <a:latin typeface="Glacial Indifference"/>
              </a:rPr>
              <a:t>And </a:t>
            </a:r>
            <a:r>
              <a:rPr lang="en-US" sz="2519" b="1" spc="188" dirty="0">
                <a:solidFill>
                  <a:srgbClr val="000000"/>
                </a:solidFill>
                <a:latin typeface="Glacial Indifference Bold"/>
              </a:rPr>
              <a:t>Passover and Purim Fairs</a:t>
            </a:r>
            <a:r>
              <a:rPr lang="en-US" sz="2519" b="1" spc="188" dirty="0">
                <a:solidFill>
                  <a:srgbClr val="000000"/>
                </a:solidFill>
                <a:latin typeface="Glacial Indifference"/>
              </a:rPr>
              <a:t> </a:t>
            </a:r>
            <a:r>
              <a:rPr lang="en-US" sz="2519" spc="188" dirty="0">
                <a:solidFill>
                  <a:srgbClr val="000000"/>
                </a:solidFill>
                <a:latin typeface="Glacial Indifference"/>
              </a:rPr>
              <a:t>for our Religious School students</a:t>
            </a:r>
          </a:p>
          <a:p>
            <a:pPr algn="l">
              <a:lnSpc>
                <a:spcPts val="4006"/>
              </a:lnSpc>
            </a:pPr>
            <a:endParaRPr lang="en-US" sz="2519" spc="188" dirty="0">
              <a:solidFill>
                <a:srgbClr val="000000"/>
              </a:solidFill>
              <a:latin typeface="Glacial Indifference"/>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31" b="-15131"/>
            </a:stretch>
          </a:blipFill>
        </p:spPr>
      </p:sp>
      <p:sp>
        <p:nvSpPr>
          <p:cNvPr id="3" name="Freeform 3"/>
          <p:cNvSpPr/>
          <p:nvPr/>
        </p:nvSpPr>
        <p:spPr>
          <a:xfrm>
            <a:off x="11094806" y="944724"/>
            <a:ext cx="6164494" cy="8677471"/>
          </a:xfrm>
          <a:custGeom>
            <a:avLst/>
            <a:gdLst/>
            <a:ahLst/>
            <a:cxnLst/>
            <a:rect l="l" t="t" r="r" b="b"/>
            <a:pathLst>
              <a:path w="6164494" h="8677471">
                <a:moveTo>
                  <a:pt x="0" y="0"/>
                </a:moveTo>
                <a:lnTo>
                  <a:pt x="6164494" y="0"/>
                </a:lnTo>
                <a:lnTo>
                  <a:pt x="6164494" y="8677471"/>
                </a:lnTo>
                <a:lnTo>
                  <a:pt x="0" y="8677471"/>
                </a:lnTo>
                <a:lnTo>
                  <a:pt x="0" y="0"/>
                </a:lnTo>
                <a:close/>
              </a:path>
            </a:pathLst>
          </a:custGeom>
          <a:blipFill>
            <a:blip r:embed="rId3"/>
            <a:stretch>
              <a:fillRect l="-35720" t="-4087" r="-59638"/>
            </a:stretch>
          </a:blipFill>
        </p:spPr>
      </p:sp>
      <p:sp>
        <p:nvSpPr>
          <p:cNvPr id="4" name="TextBox 4"/>
          <p:cNvSpPr txBox="1"/>
          <p:nvPr/>
        </p:nvSpPr>
        <p:spPr>
          <a:xfrm>
            <a:off x="1441581" y="54119"/>
            <a:ext cx="8339476" cy="2115964"/>
          </a:xfrm>
          <a:prstGeom prst="rect">
            <a:avLst/>
          </a:prstGeom>
        </p:spPr>
        <p:txBody>
          <a:bodyPr lIns="0" tIns="0" rIns="0" bIns="0" rtlCol="0" anchor="t">
            <a:spAutoFit/>
          </a:bodyPr>
          <a:lstStyle/>
          <a:p>
            <a:pPr algn="ctr">
              <a:lnSpc>
                <a:spcPts val="5460"/>
              </a:lnSpc>
            </a:pPr>
            <a:endParaRPr cap="all" dirty="0"/>
          </a:p>
          <a:p>
            <a:pPr algn="ctr">
              <a:lnSpc>
                <a:spcPts val="5460"/>
              </a:lnSpc>
            </a:pPr>
            <a:r>
              <a:rPr lang="en-US" sz="4800" cap="all" spc="186" dirty="0">
                <a:solidFill>
                  <a:srgbClr val="000000"/>
                </a:solidFill>
                <a:latin typeface="Rockwell" panose="02060603020205020403" pitchFamily="18" charset="0"/>
              </a:rPr>
              <a:t>And there was, of course, Shabbat </a:t>
            </a:r>
          </a:p>
        </p:txBody>
      </p:sp>
      <p:sp>
        <p:nvSpPr>
          <p:cNvPr id="5" name="TextBox 5"/>
          <p:cNvSpPr txBox="1"/>
          <p:nvPr/>
        </p:nvSpPr>
        <p:spPr>
          <a:xfrm>
            <a:off x="188942" y="2793796"/>
            <a:ext cx="10726633" cy="7966925"/>
          </a:xfrm>
          <a:prstGeom prst="rect">
            <a:avLst/>
          </a:prstGeom>
        </p:spPr>
        <p:txBody>
          <a:bodyPr lIns="0" tIns="0" rIns="0" bIns="0" rtlCol="0" anchor="t">
            <a:spAutoFit/>
          </a:bodyPr>
          <a:lstStyle/>
          <a:p>
            <a:pPr marL="777234" lvl="1" indent="-388617" algn="just">
              <a:lnSpc>
                <a:spcPts val="3923"/>
              </a:lnSpc>
              <a:buFont typeface="Arial"/>
              <a:buChar char="•"/>
            </a:pPr>
            <a:r>
              <a:rPr lang="en-US" sz="2800" spc="223" dirty="0">
                <a:solidFill>
                  <a:srgbClr val="000000"/>
                </a:solidFill>
                <a:latin typeface="Glacial Indifference" panose="020B0604020202020204" charset="0"/>
              </a:rPr>
              <a:t>With monthly musical </a:t>
            </a:r>
            <a:r>
              <a:rPr lang="en-US" sz="2800" b="1" spc="223" dirty="0">
                <a:solidFill>
                  <a:srgbClr val="000000"/>
                </a:solidFill>
                <a:latin typeface="Glacial Indifference" panose="020B0604020202020204" charset="0"/>
              </a:rPr>
              <a:t>Oneg! Shabbat Services </a:t>
            </a:r>
          </a:p>
          <a:p>
            <a:pPr marL="777234" lvl="1" indent="-388617" algn="just">
              <a:lnSpc>
                <a:spcPts val="3923"/>
              </a:lnSpc>
              <a:buFont typeface="Arial"/>
              <a:buChar char="•"/>
            </a:pPr>
            <a:r>
              <a:rPr lang="en-US" sz="2800" spc="223" dirty="0">
                <a:solidFill>
                  <a:srgbClr val="000000"/>
                </a:solidFill>
                <a:latin typeface="Glacial Indifference" panose="020B0604020202020204" charset="0"/>
              </a:rPr>
              <a:t>Sisterhood Shabbat</a:t>
            </a:r>
          </a:p>
          <a:p>
            <a:pPr marL="777234" lvl="1" indent="-388617" algn="just">
              <a:lnSpc>
                <a:spcPts val="3923"/>
              </a:lnSpc>
              <a:buFont typeface="Arial"/>
              <a:buChar char="•"/>
            </a:pPr>
            <a:r>
              <a:rPr lang="en-US" sz="2800" b="1" spc="223" dirty="0">
                <a:solidFill>
                  <a:srgbClr val="000000"/>
                </a:solidFill>
                <a:latin typeface="Glacial Indifference" panose="020B0604020202020204" charset="0"/>
              </a:rPr>
              <a:t>Shabbat on the Plaza </a:t>
            </a:r>
            <a:r>
              <a:rPr lang="en-US" sz="2800" spc="223" dirty="0">
                <a:solidFill>
                  <a:srgbClr val="000000"/>
                </a:solidFill>
                <a:latin typeface="Glacial Indifference" panose="020B0604020202020204" charset="0"/>
              </a:rPr>
              <a:t>(Mark your calendar for this summer’s dates!)</a:t>
            </a:r>
          </a:p>
          <a:p>
            <a:pPr marL="777234" lvl="1" indent="-388617" algn="just">
              <a:lnSpc>
                <a:spcPts val="3923"/>
              </a:lnSpc>
              <a:buFont typeface="Arial"/>
              <a:buChar char="•"/>
            </a:pPr>
            <a:r>
              <a:rPr lang="en-US" sz="2800" b="1" spc="223" dirty="0">
                <a:solidFill>
                  <a:srgbClr val="000000"/>
                </a:solidFill>
                <a:latin typeface="Glacial Indifference" panose="020B0604020202020204" charset="0"/>
              </a:rPr>
              <a:t>Tot Shabbats </a:t>
            </a:r>
            <a:r>
              <a:rPr lang="en-US" sz="2800" spc="223" dirty="0">
                <a:solidFill>
                  <a:srgbClr val="000000"/>
                </a:solidFill>
                <a:latin typeface="Glacial Indifference" panose="020B0604020202020204" charset="0"/>
              </a:rPr>
              <a:t>(and summertime Tot Shabbats in area parks!)</a:t>
            </a:r>
          </a:p>
          <a:p>
            <a:pPr marL="777234" lvl="1" indent="-388617" algn="just">
              <a:lnSpc>
                <a:spcPts val="3923"/>
              </a:lnSpc>
              <a:buFont typeface="Arial"/>
              <a:buChar char="•"/>
            </a:pPr>
            <a:r>
              <a:rPr lang="en-US" sz="2800" spc="223" dirty="0">
                <a:solidFill>
                  <a:srgbClr val="000000"/>
                </a:solidFill>
                <a:latin typeface="Glacial Indifference" panose="020B0604020202020204" charset="0"/>
              </a:rPr>
              <a:t>An </a:t>
            </a:r>
            <a:r>
              <a:rPr lang="en-US" sz="2800" b="1" spc="223" dirty="0">
                <a:solidFill>
                  <a:srgbClr val="000000"/>
                </a:solidFill>
                <a:latin typeface="Glacial Indifference" panose="020B0604020202020204" charset="0"/>
              </a:rPr>
              <a:t>Album Release Shabbat</a:t>
            </a:r>
            <a:r>
              <a:rPr lang="en-US" sz="2800" spc="223" dirty="0">
                <a:solidFill>
                  <a:srgbClr val="000000"/>
                </a:solidFill>
                <a:latin typeface="Glacial Indifference" panose="020B0604020202020204" charset="0"/>
              </a:rPr>
              <a:t>, where Artist-in-Residence Kim Schneiderman premiered her new album Every Season, Every Moment, which featured our house band and Oneg! Singers </a:t>
            </a:r>
          </a:p>
          <a:p>
            <a:pPr marL="777234" lvl="1" indent="-388617" algn="just">
              <a:lnSpc>
                <a:spcPts val="3923"/>
              </a:lnSpc>
              <a:buFont typeface="Arial"/>
              <a:buChar char="•"/>
            </a:pPr>
            <a:r>
              <a:rPr lang="en-US" sz="2800" b="1" spc="223" dirty="0">
                <a:solidFill>
                  <a:srgbClr val="000000"/>
                </a:solidFill>
                <a:latin typeface="Glacial Indifference" panose="020B0604020202020204" charset="0"/>
              </a:rPr>
              <a:t>A Refugee Shabbat Service</a:t>
            </a:r>
            <a:r>
              <a:rPr lang="en-US" sz="2800" spc="223" dirty="0">
                <a:solidFill>
                  <a:srgbClr val="000000"/>
                </a:solidFill>
                <a:latin typeface="Glacial Indifference" panose="020B0604020202020204" charset="0"/>
              </a:rPr>
              <a:t> with </a:t>
            </a:r>
            <a:r>
              <a:rPr lang="en-US" sz="2800" spc="223" dirty="0" smtClean="0">
                <a:solidFill>
                  <a:srgbClr val="000000"/>
                </a:solidFill>
                <a:latin typeface="Glacial Indifference" panose="020B0604020202020204" charset="0"/>
              </a:rPr>
              <a:t>HIAS</a:t>
            </a:r>
          </a:p>
          <a:p>
            <a:pPr marL="777234" lvl="1" indent="-388617" algn="just">
              <a:lnSpc>
                <a:spcPts val="3923"/>
              </a:lnSpc>
              <a:buFont typeface="Arial"/>
              <a:buChar char="•"/>
            </a:pPr>
            <a:r>
              <a:rPr lang="en-US" sz="2800" b="1" spc="223" dirty="0" smtClean="0">
                <a:solidFill>
                  <a:srgbClr val="000000"/>
                </a:solidFill>
                <a:latin typeface="Glacial Indifference" panose="020B0604020202020204" charset="0"/>
              </a:rPr>
              <a:t>Black History Shabbat </a:t>
            </a:r>
          </a:p>
          <a:p>
            <a:pPr marL="777234" lvl="1" indent="-388617" algn="just">
              <a:lnSpc>
                <a:spcPts val="3923"/>
              </a:lnSpc>
              <a:buFont typeface="Arial"/>
              <a:buChar char="•"/>
            </a:pPr>
            <a:r>
              <a:rPr lang="en-US" sz="2800" b="1" spc="223" dirty="0" smtClean="0">
                <a:solidFill>
                  <a:srgbClr val="000000"/>
                </a:solidFill>
                <a:latin typeface="Glacial Indifference" panose="020B0604020202020204" charset="0"/>
              </a:rPr>
              <a:t>JDAIM Shabbat </a:t>
            </a:r>
          </a:p>
          <a:p>
            <a:pPr marL="777234" lvl="1" indent="-388617" algn="just">
              <a:lnSpc>
                <a:spcPts val="3923"/>
              </a:lnSpc>
              <a:buFont typeface="Arial"/>
              <a:buChar char="•"/>
            </a:pPr>
            <a:r>
              <a:rPr lang="en-US" sz="2800" b="1" spc="223" dirty="0" smtClean="0">
                <a:solidFill>
                  <a:srgbClr val="000000"/>
                </a:solidFill>
                <a:latin typeface="Glacial Indifference" panose="020B0604020202020204" charset="0"/>
              </a:rPr>
              <a:t>JDC </a:t>
            </a:r>
            <a:r>
              <a:rPr lang="en-US" sz="2800" b="1" spc="223" dirty="0" err="1" smtClean="0">
                <a:solidFill>
                  <a:srgbClr val="000000"/>
                </a:solidFill>
                <a:latin typeface="Glacial Indifference" panose="020B0604020202020204" charset="0"/>
              </a:rPr>
              <a:t>Ukrain</a:t>
            </a:r>
            <a:r>
              <a:rPr lang="en-US" sz="2800" b="1" spc="223" dirty="0" smtClean="0">
                <a:solidFill>
                  <a:srgbClr val="000000"/>
                </a:solidFill>
                <a:latin typeface="Glacial Indifference" panose="020B0604020202020204" charset="0"/>
              </a:rPr>
              <a:t> Shabbat </a:t>
            </a:r>
          </a:p>
          <a:p>
            <a:pPr marL="777234" lvl="1" indent="-388617" algn="just">
              <a:lnSpc>
                <a:spcPts val="3923"/>
              </a:lnSpc>
              <a:buFont typeface="Arial"/>
              <a:buChar char="•"/>
            </a:pPr>
            <a:r>
              <a:rPr lang="en-US" sz="2800" spc="223" dirty="0" smtClean="0">
                <a:solidFill>
                  <a:srgbClr val="000000"/>
                </a:solidFill>
                <a:latin typeface="Glacial Indifference" panose="020B0604020202020204" charset="0"/>
              </a:rPr>
              <a:t>and Our upcoming </a:t>
            </a:r>
            <a:r>
              <a:rPr lang="en-US" sz="2800" b="1" spc="223" dirty="0" smtClean="0">
                <a:solidFill>
                  <a:srgbClr val="000000"/>
                </a:solidFill>
                <a:latin typeface="Glacial Indifference" panose="020B0604020202020204" charset="0"/>
              </a:rPr>
              <a:t>Shabbat </a:t>
            </a:r>
            <a:r>
              <a:rPr lang="en-US" sz="2800" b="1" spc="223" dirty="0" err="1" smtClean="0">
                <a:solidFill>
                  <a:srgbClr val="000000"/>
                </a:solidFill>
                <a:latin typeface="Glacial Indifference" panose="020B0604020202020204" charset="0"/>
              </a:rPr>
              <a:t>Sefarad</a:t>
            </a:r>
            <a:r>
              <a:rPr lang="en-US" sz="2800" b="1" spc="223" dirty="0" smtClean="0">
                <a:solidFill>
                  <a:srgbClr val="000000"/>
                </a:solidFill>
                <a:latin typeface="Glacial Indifference" panose="020B0604020202020204" charset="0"/>
              </a:rPr>
              <a:t> </a:t>
            </a:r>
            <a:endParaRPr lang="en-US" sz="2800" b="1" spc="223" dirty="0">
              <a:solidFill>
                <a:srgbClr val="000000"/>
              </a:solidFill>
              <a:latin typeface="Glacial Indifference" panose="020B0604020202020204" charset="0"/>
            </a:endParaRPr>
          </a:p>
          <a:p>
            <a:pPr marL="0" lvl="0" indent="0" algn="just">
              <a:lnSpc>
                <a:spcPts val="3923"/>
              </a:lnSpc>
            </a:pPr>
            <a:endParaRPr lang="en-US" sz="2800" spc="223" dirty="0">
              <a:solidFill>
                <a:srgbClr val="000000"/>
              </a:solidFill>
              <a:latin typeface="Glacial Indifference" panose="020B060402020202020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Freeform 2"/>
          <p:cNvSpPr/>
          <p:nvPr/>
        </p:nvSpPr>
        <p:spPr>
          <a:xfrm>
            <a:off x="167115" y="4657583"/>
            <a:ext cx="3295098" cy="3136556"/>
          </a:xfrm>
          <a:custGeom>
            <a:avLst/>
            <a:gdLst/>
            <a:ahLst/>
            <a:cxnLst/>
            <a:rect l="l" t="t" r="r" b="b"/>
            <a:pathLst>
              <a:path w="3295098" h="3136556">
                <a:moveTo>
                  <a:pt x="0" y="0"/>
                </a:moveTo>
                <a:lnTo>
                  <a:pt x="3295097" y="0"/>
                </a:lnTo>
                <a:lnTo>
                  <a:pt x="3295097" y="3136556"/>
                </a:lnTo>
                <a:lnTo>
                  <a:pt x="0" y="3136556"/>
                </a:lnTo>
                <a:lnTo>
                  <a:pt x="0" y="0"/>
                </a:lnTo>
                <a:close/>
              </a:path>
            </a:pathLst>
          </a:custGeom>
          <a:blipFill>
            <a:blip r:embed="rId2"/>
            <a:stretch>
              <a:fillRect l="-13459" r="-13459"/>
            </a:stretch>
          </a:blipFill>
        </p:spPr>
      </p:sp>
      <p:sp>
        <p:nvSpPr>
          <p:cNvPr id="3" name="Freeform 3"/>
          <p:cNvSpPr/>
          <p:nvPr/>
        </p:nvSpPr>
        <p:spPr>
          <a:xfrm>
            <a:off x="7606199" y="5240892"/>
            <a:ext cx="2708927" cy="4183387"/>
          </a:xfrm>
          <a:custGeom>
            <a:avLst/>
            <a:gdLst/>
            <a:ahLst/>
            <a:cxnLst/>
            <a:rect l="l" t="t" r="r" b="b"/>
            <a:pathLst>
              <a:path w="2708927" h="4183387">
                <a:moveTo>
                  <a:pt x="0" y="0"/>
                </a:moveTo>
                <a:lnTo>
                  <a:pt x="2708928" y="0"/>
                </a:lnTo>
                <a:lnTo>
                  <a:pt x="2708928" y="4183386"/>
                </a:lnTo>
                <a:lnTo>
                  <a:pt x="0" y="4183386"/>
                </a:lnTo>
                <a:lnTo>
                  <a:pt x="0" y="0"/>
                </a:lnTo>
                <a:close/>
              </a:path>
            </a:pathLst>
          </a:custGeom>
          <a:blipFill>
            <a:blip r:embed="rId3"/>
            <a:stretch>
              <a:fillRect l="-31331" t="-7017" r="-11921" b="-16665"/>
            </a:stretch>
          </a:blipFill>
        </p:spPr>
      </p:sp>
      <p:sp>
        <p:nvSpPr>
          <p:cNvPr id="4" name="Freeform 4"/>
          <p:cNvSpPr/>
          <p:nvPr/>
        </p:nvSpPr>
        <p:spPr>
          <a:xfrm>
            <a:off x="14127249" y="5471736"/>
            <a:ext cx="3433458" cy="4530242"/>
          </a:xfrm>
          <a:custGeom>
            <a:avLst/>
            <a:gdLst/>
            <a:ahLst/>
            <a:cxnLst/>
            <a:rect l="l" t="t" r="r" b="b"/>
            <a:pathLst>
              <a:path w="3433458" h="4530242">
                <a:moveTo>
                  <a:pt x="0" y="0"/>
                </a:moveTo>
                <a:lnTo>
                  <a:pt x="3433458" y="0"/>
                </a:lnTo>
                <a:lnTo>
                  <a:pt x="3433458" y="4530242"/>
                </a:lnTo>
                <a:lnTo>
                  <a:pt x="0" y="4530242"/>
                </a:lnTo>
                <a:lnTo>
                  <a:pt x="0" y="0"/>
                </a:lnTo>
                <a:close/>
              </a:path>
            </a:pathLst>
          </a:custGeom>
          <a:blipFill>
            <a:blip r:embed="rId4"/>
            <a:stretch>
              <a:fillRect b="-1052"/>
            </a:stretch>
          </a:blipFill>
        </p:spPr>
      </p:sp>
      <p:sp>
        <p:nvSpPr>
          <p:cNvPr id="5" name="Freeform 5"/>
          <p:cNvSpPr/>
          <p:nvPr/>
        </p:nvSpPr>
        <p:spPr>
          <a:xfrm>
            <a:off x="2793338" y="6225861"/>
            <a:ext cx="4651414" cy="4354958"/>
          </a:xfrm>
          <a:custGeom>
            <a:avLst/>
            <a:gdLst/>
            <a:ahLst/>
            <a:cxnLst/>
            <a:rect l="l" t="t" r="r" b="b"/>
            <a:pathLst>
              <a:path w="4651414" h="4354958">
                <a:moveTo>
                  <a:pt x="0" y="0"/>
                </a:moveTo>
                <a:lnTo>
                  <a:pt x="4651414" y="0"/>
                </a:lnTo>
                <a:lnTo>
                  <a:pt x="4651414" y="4354958"/>
                </a:lnTo>
                <a:lnTo>
                  <a:pt x="0" y="4354958"/>
                </a:lnTo>
                <a:lnTo>
                  <a:pt x="0" y="0"/>
                </a:lnTo>
                <a:close/>
              </a:path>
            </a:pathLst>
          </a:custGeom>
          <a:blipFill>
            <a:blip r:embed="rId5"/>
            <a:stretch>
              <a:fillRect l="-12417" r="-12417"/>
            </a:stretch>
          </a:blipFill>
        </p:spPr>
      </p:sp>
      <p:sp>
        <p:nvSpPr>
          <p:cNvPr id="6" name="Freeform 6"/>
          <p:cNvSpPr/>
          <p:nvPr/>
        </p:nvSpPr>
        <p:spPr>
          <a:xfrm>
            <a:off x="10744505" y="4657583"/>
            <a:ext cx="3585922" cy="3003502"/>
          </a:xfrm>
          <a:custGeom>
            <a:avLst/>
            <a:gdLst/>
            <a:ahLst/>
            <a:cxnLst/>
            <a:rect l="l" t="t" r="r" b="b"/>
            <a:pathLst>
              <a:path w="3585922" h="3003502">
                <a:moveTo>
                  <a:pt x="0" y="0"/>
                </a:moveTo>
                <a:lnTo>
                  <a:pt x="3585922" y="0"/>
                </a:lnTo>
                <a:lnTo>
                  <a:pt x="3585922" y="3003502"/>
                </a:lnTo>
                <a:lnTo>
                  <a:pt x="0" y="3003502"/>
                </a:lnTo>
                <a:lnTo>
                  <a:pt x="0" y="0"/>
                </a:lnTo>
                <a:close/>
              </a:path>
            </a:pathLst>
          </a:custGeom>
          <a:blipFill>
            <a:blip r:embed="rId6"/>
            <a:stretch>
              <a:fillRect l="-5838" r="-5838"/>
            </a:stretch>
          </a:blipFill>
        </p:spPr>
      </p:sp>
      <p:sp>
        <p:nvSpPr>
          <p:cNvPr id="7" name="Freeform 7"/>
          <p:cNvSpPr/>
          <p:nvPr/>
        </p:nvSpPr>
        <p:spPr>
          <a:xfrm>
            <a:off x="10025337" y="8403340"/>
            <a:ext cx="3074989" cy="2905068"/>
          </a:xfrm>
          <a:custGeom>
            <a:avLst/>
            <a:gdLst/>
            <a:ahLst/>
            <a:cxnLst/>
            <a:rect l="l" t="t" r="r" b="b"/>
            <a:pathLst>
              <a:path w="3074989" h="2905068">
                <a:moveTo>
                  <a:pt x="0" y="0"/>
                </a:moveTo>
                <a:lnTo>
                  <a:pt x="3074989" y="0"/>
                </a:lnTo>
                <a:lnTo>
                  <a:pt x="3074989" y="2905068"/>
                </a:lnTo>
                <a:lnTo>
                  <a:pt x="0" y="2905068"/>
                </a:lnTo>
                <a:lnTo>
                  <a:pt x="0" y="0"/>
                </a:lnTo>
                <a:close/>
              </a:path>
            </a:pathLst>
          </a:custGeom>
          <a:blipFill>
            <a:blip r:embed="rId7"/>
            <a:stretch>
              <a:fillRect l="-12982" r="-12982"/>
            </a:stretch>
          </a:blipFill>
        </p:spPr>
      </p:sp>
      <p:sp>
        <p:nvSpPr>
          <p:cNvPr id="8" name="TextBox 8"/>
          <p:cNvSpPr txBox="1"/>
          <p:nvPr/>
        </p:nvSpPr>
        <p:spPr>
          <a:xfrm>
            <a:off x="1028700" y="1742550"/>
            <a:ext cx="14815278" cy="2993517"/>
          </a:xfrm>
          <a:prstGeom prst="rect">
            <a:avLst/>
          </a:prstGeom>
        </p:spPr>
        <p:txBody>
          <a:bodyPr lIns="0" tIns="0" rIns="0" bIns="0" rtlCol="0" anchor="t">
            <a:spAutoFit/>
          </a:bodyPr>
          <a:lstStyle/>
          <a:p>
            <a:pPr marL="777234" lvl="1" indent="-388617" algn="just">
              <a:lnSpc>
                <a:spcPts val="3923"/>
              </a:lnSpc>
              <a:buFont typeface="Arial"/>
              <a:buChar char="•"/>
            </a:pPr>
            <a:r>
              <a:rPr lang="en-US" sz="3599" spc="223" dirty="0">
                <a:solidFill>
                  <a:srgbClr val="000000"/>
                </a:solidFill>
                <a:latin typeface="Glacial Indifference"/>
              </a:rPr>
              <a:t>Musician </a:t>
            </a:r>
            <a:r>
              <a:rPr lang="en-US" sz="3599" b="1" spc="223" dirty="0">
                <a:solidFill>
                  <a:srgbClr val="000000"/>
                </a:solidFill>
                <a:latin typeface="Glacial Indifference Bold"/>
              </a:rPr>
              <a:t>Avi Hoffman</a:t>
            </a:r>
            <a:r>
              <a:rPr lang="en-US" sz="3599" spc="223" dirty="0">
                <a:solidFill>
                  <a:srgbClr val="000000"/>
                </a:solidFill>
                <a:latin typeface="Glacial Indifference"/>
              </a:rPr>
              <a:t>, </a:t>
            </a:r>
          </a:p>
          <a:p>
            <a:pPr marL="777234" lvl="1" indent="-388617" algn="just">
              <a:lnSpc>
                <a:spcPts val="3923"/>
              </a:lnSpc>
              <a:buFont typeface="Arial"/>
              <a:buChar char="•"/>
            </a:pPr>
            <a:r>
              <a:rPr lang="en-US" sz="3599" spc="223" dirty="0">
                <a:solidFill>
                  <a:srgbClr val="000000"/>
                </a:solidFill>
                <a:latin typeface="Glacial Indifference"/>
              </a:rPr>
              <a:t>Climate Psychologist </a:t>
            </a:r>
            <a:r>
              <a:rPr lang="en-US" sz="3599" b="1" spc="223" dirty="0">
                <a:solidFill>
                  <a:srgbClr val="000000"/>
                </a:solidFill>
                <a:latin typeface="Glacial Indifference Bold"/>
              </a:rPr>
              <a:t>Renee Lertzman</a:t>
            </a:r>
            <a:r>
              <a:rPr lang="en-US" sz="3599" b="1" spc="223" dirty="0">
                <a:solidFill>
                  <a:srgbClr val="000000"/>
                </a:solidFill>
                <a:latin typeface="Glacial Indifference"/>
              </a:rPr>
              <a:t> </a:t>
            </a:r>
          </a:p>
          <a:p>
            <a:pPr marL="777234" lvl="1" indent="-388617" algn="just">
              <a:lnSpc>
                <a:spcPts val="3923"/>
              </a:lnSpc>
              <a:buFont typeface="Arial"/>
              <a:buChar char="•"/>
            </a:pPr>
            <a:r>
              <a:rPr lang="en-US" sz="3599" b="1" spc="223" dirty="0">
                <a:solidFill>
                  <a:srgbClr val="000000"/>
                </a:solidFill>
                <a:latin typeface="Glacial Indifference Bold"/>
              </a:rPr>
              <a:t>Amanda Berman</a:t>
            </a:r>
            <a:r>
              <a:rPr lang="en-US" sz="3599" b="1" spc="223" dirty="0">
                <a:solidFill>
                  <a:srgbClr val="000000"/>
                </a:solidFill>
                <a:latin typeface="Glacial Indifference"/>
              </a:rPr>
              <a:t> </a:t>
            </a:r>
            <a:r>
              <a:rPr lang="en-US" sz="3599" spc="223" dirty="0">
                <a:solidFill>
                  <a:srgbClr val="000000"/>
                </a:solidFill>
                <a:latin typeface="Glacial Indifference"/>
              </a:rPr>
              <a:t>of Zioness </a:t>
            </a:r>
          </a:p>
          <a:p>
            <a:pPr marL="777234" lvl="1" indent="-388617" algn="just">
              <a:lnSpc>
                <a:spcPts val="3923"/>
              </a:lnSpc>
              <a:buFont typeface="Arial"/>
              <a:buChar char="•"/>
            </a:pPr>
            <a:r>
              <a:rPr lang="en-US" sz="3599" spc="223" dirty="0">
                <a:solidFill>
                  <a:srgbClr val="000000"/>
                </a:solidFill>
                <a:latin typeface="Glacial Indifference"/>
              </a:rPr>
              <a:t>and Oseran Lecture with Pulitzer Prizing winning journalist (and CBI congregant)</a:t>
            </a:r>
            <a:r>
              <a:rPr lang="en-US" sz="3599" spc="223" dirty="0">
                <a:solidFill>
                  <a:srgbClr val="000000"/>
                </a:solidFill>
                <a:latin typeface="Glacial Indifference Bold"/>
              </a:rPr>
              <a:t> </a:t>
            </a:r>
            <a:r>
              <a:rPr lang="en-US" sz="3599" b="1" spc="223" dirty="0">
                <a:solidFill>
                  <a:srgbClr val="000000"/>
                </a:solidFill>
                <a:latin typeface="Glacial Indifference Bold"/>
              </a:rPr>
              <a:t>Eli Saslow</a:t>
            </a:r>
          </a:p>
          <a:p>
            <a:pPr marL="0" lvl="0" indent="0" algn="just">
              <a:lnSpc>
                <a:spcPts val="3923"/>
              </a:lnSpc>
            </a:pPr>
            <a:endParaRPr lang="en-US" sz="3599" spc="223" dirty="0">
              <a:solidFill>
                <a:srgbClr val="000000"/>
              </a:solidFill>
              <a:latin typeface="Glacial Indifference Bold"/>
            </a:endParaRPr>
          </a:p>
        </p:txBody>
      </p:sp>
      <p:sp>
        <p:nvSpPr>
          <p:cNvPr id="9" name="TextBox 9"/>
          <p:cNvSpPr txBox="1"/>
          <p:nvPr/>
        </p:nvSpPr>
        <p:spPr>
          <a:xfrm>
            <a:off x="714562" y="588121"/>
            <a:ext cx="17010221" cy="705321"/>
          </a:xfrm>
          <a:prstGeom prst="rect">
            <a:avLst/>
          </a:prstGeom>
        </p:spPr>
        <p:txBody>
          <a:bodyPr lIns="0" tIns="0" rIns="0" bIns="0" rtlCol="0" anchor="t">
            <a:spAutoFit/>
          </a:bodyPr>
          <a:lstStyle/>
          <a:p>
            <a:pPr algn="l">
              <a:lnSpc>
                <a:spcPts val="5460"/>
              </a:lnSpc>
              <a:spcBef>
                <a:spcPct val="0"/>
              </a:spcBef>
            </a:pPr>
            <a:r>
              <a:rPr lang="en-US" sz="5400" spc="186" dirty="0">
                <a:solidFill>
                  <a:srgbClr val="000000"/>
                </a:solidFill>
                <a:latin typeface="Rockwell" panose="02060603020205020403" pitchFamily="18" charset="0"/>
              </a:rPr>
              <a:t>WE WELCOMED SHABBAT SPEAKERS, INCLUDING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5131" b="-15131"/>
            </a:stretch>
          </a:blipFill>
        </p:spPr>
      </p:sp>
      <p:sp>
        <p:nvSpPr>
          <p:cNvPr id="3" name="TextBox 3"/>
          <p:cNvSpPr txBox="1"/>
          <p:nvPr/>
        </p:nvSpPr>
        <p:spPr>
          <a:xfrm>
            <a:off x="1028700" y="647700"/>
            <a:ext cx="16230600" cy="1962076"/>
          </a:xfrm>
          <a:prstGeom prst="rect">
            <a:avLst/>
          </a:prstGeom>
        </p:spPr>
        <p:txBody>
          <a:bodyPr lIns="0" tIns="0" rIns="0" bIns="0" rtlCol="0" anchor="t">
            <a:spAutoFit/>
          </a:bodyPr>
          <a:lstStyle/>
          <a:p>
            <a:pPr algn="ctr">
              <a:lnSpc>
                <a:spcPts val="5096"/>
              </a:lnSpc>
            </a:pPr>
            <a:r>
              <a:rPr lang="en-US" sz="4800" spc="173" dirty="0">
                <a:solidFill>
                  <a:srgbClr val="000000"/>
                </a:solidFill>
                <a:latin typeface="Rockwell" panose="02060603020205020403" pitchFamily="18" charset="0"/>
              </a:rPr>
              <a:t>SOME OF OUR BIGGEST NEWS IMPACTED OUR LITTLEST COMMUNITY MEMBERS:</a:t>
            </a:r>
          </a:p>
          <a:p>
            <a:pPr algn="ctr">
              <a:lnSpc>
                <a:spcPts val="5096"/>
              </a:lnSpc>
            </a:pPr>
            <a:endParaRPr lang="en-US" sz="4800" spc="173" dirty="0">
              <a:solidFill>
                <a:srgbClr val="000000"/>
              </a:solidFill>
              <a:latin typeface="Rockwell" panose="02060603020205020403" pitchFamily="18" charset="0"/>
            </a:endParaRPr>
          </a:p>
        </p:txBody>
      </p:sp>
      <p:sp>
        <p:nvSpPr>
          <p:cNvPr id="4" name="TextBox 4"/>
          <p:cNvSpPr txBox="1"/>
          <p:nvPr/>
        </p:nvSpPr>
        <p:spPr>
          <a:xfrm>
            <a:off x="615028" y="2056195"/>
            <a:ext cx="17076994" cy="4039567"/>
          </a:xfrm>
          <a:prstGeom prst="rect">
            <a:avLst/>
          </a:prstGeom>
        </p:spPr>
        <p:txBody>
          <a:bodyPr lIns="0" tIns="0" rIns="0" bIns="0" rtlCol="0" anchor="t">
            <a:spAutoFit/>
          </a:bodyPr>
          <a:lstStyle/>
          <a:p>
            <a:pPr marL="604519" lvl="1" indent="-302260" algn="l">
              <a:lnSpc>
                <a:spcPts val="4451"/>
              </a:lnSpc>
              <a:buFont typeface="Arial"/>
              <a:buChar char="•"/>
            </a:pPr>
            <a:r>
              <a:rPr lang="en-US" sz="2799" spc="209" dirty="0">
                <a:solidFill>
                  <a:srgbClr val="000000"/>
                </a:solidFill>
                <a:latin typeface="Glacial Indifference"/>
              </a:rPr>
              <a:t>This year saw the return of early childhood to the CBI campus with </a:t>
            </a:r>
            <a:r>
              <a:rPr lang="en-US" sz="2799" b="1" spc="209" dirty="0">
                <a:solidFill>
                  <a:srgbClr val="000000"/>
                </a:solidFill>
                <a:latin typeface="Glacial Indifference Bold"/>
              </a:rPr>
              <a:t>The Jennifer Barnum Luria Early Childhood Center</a:t>
            </a:r>
          </a:p>
          <a:p>
            <a:pPr marL="604519" lvl="1" indent="-302260" algn="l">
              <a:lnSpc>
                <a:spcPts val="4451"/>
              </a:lnSpc>
              <a:buFont typeface="Arial"/>
              <a:buChar char="•"/>
            </a:pPr>
            <a:r>
              <a:rPr lang="en-US" sz="2799" spc="209" dirty="0">
                <a:solidFill>
                  <a:srgbClr val="000000"/>
                </a:solidFill>
                <a:latin typeface="Glacial Indifference"/>
              </a:rPr>
              <a:t>Under the direction of Bailey Brandt, The Jennie provides </a:t>
            </a:r>
            <a:r>
              <a:rPr lang="en-US" sz="2799" b="1" spc="209" dirty="0">
                <a:solidFill>
                  <a:srgbClr val="000000"/>
                </a:solidFill>
                <a:latin typeface="Glacial Indifference Bold"/>
              </a:rPr>
              <a:t>play-based, child-led, Reform Jewish early childhood education</a:t>
            </a:r>
            <a:r>
              <a:rPr lang="en-US" sz="2799" b="1" spc="209" dirty="0">
                <a:solidFill>
                  <a:srgbClr val="000000"/>
                </a:solidFill>
                <a:latin typeface="Glacial Indifference"/>
              </a:rPr>
              <a:t> </a:t>
            </a:r>
            <a:r>
              <a:rPr lang="en-US" sz="2799" spc="209" dirty="0">
                <a:solidFill>
                  <a:srgbClr val="000000"/>
                </a:solidFill>
                <a:latin typeface="Glacial Indifference"/>
              </a:rPr>
              <a:t>for students aged six weeks to preschool.</a:t>
            </a:r>
          </a:p>
          <a:p>
            <a:pPr marL="604519" lvl="1" indent="-302260" algn="l">
              <a:lnSpc>
                <a:spcPts val="4451"/>
              </a:lnSpc>
              <a:buFont typeface="Arial"/>
              <a:buChar char="•"/>
            </a:pPr>
            <a:r>
              <a:rPr lang="en-US" sz="2799" spc="209" dirty="0">
                <a:solidFill>
                  <a:srgbClr val="000000"/>
                </a:solidFill>
                <a:latin typeface="Glacial Indifference"/>
              </a:rPr>
              <a:t>This program will have an </a:t>
            </a:r>
            <a:r>
              <a:rPr lang="en-US" sz="2799" spc="209" dirty="0">
                <a:solidFill>
                  <a:srgbClr val="000000"/>
                </a:solidFill>
                <a:latin typeface="Glacial Indifference Bold"/>
              </a:rPr>
              <a:t>eventual capacity of </a:t>
            </a:r>
            <a:r>
              <a:rPr lang="en-US" sz="2799" b="1" spc="209" dirty="0">
                <a:solidFill>
                  <a:srgbClr val="000000"/>
                </a:solidFill>
                <a:latin typeface="Glacial Indifference Bold"/>
              </a:rPr>
              <a:t>92 students</a:t>
            </a:r>
            <a:r>
              <a:rPr lang="en-US" sz="2799" b="1" spc="209" dirty="0">
                <a:solidFill>
                  <a:srgbClr val="000000"/>
                </a:solidFill>
                <a:latin typeface="Glacial Indifference"/>
              </a:rPr>
              <a:t>—and we are well on our way with busy learners age six weeks to preschool! </a:t>
            </a:r>
          </a:p>
          <a:p>
            <a:pPr algn="l">
              <a:lnSpc>
                <a:spcPts val="4451"/>
              </a:lnSpc>
            </a:pPr>
            <a:endParaRPr lang="en-US" sz="2799" spc="209" dirty="0">
              <a:solidFill>
                <a:srgbClr val="000000"/>
              </a:solidFill>
              <a:latin typeface="Glacial Indifference"/>
            </a:endParaRPr>
          </a:p>
        </p:txBody>
      </p:sp>
      <p:sp>
        <p:nvSpPr>
          <p:cNvPr id="5" name="Freeform 5"/>
          <p:cNvSpPr/>
          <p:nvPr/>
        </p:nvSpPr>
        <p:spPr>
          <a:xfrm>
            <a:off x="4955042" y="5740297"/>
            <a:ext cx="3659459" cy="4546703"/>
          </a:xfrm>
          <a:custGeom>
            <a:avLst/>
            <a:gdLst/>
            <a:ahLst/>
            <a:cxnLst/>
            <a:rect l="l" t="t" r="r" b="b"/>
            <a:pathLst>
              <a:path w="3659459" h="4546703">
                <a:moveTo>
                  <a:pt x="0" y="0"/>
                </a:moveTo>
                <a:lnTo>
                  <a:pt x="3659459" y="0"/>
                </a:lnTo>
                <a:lnTo>
                  <a:pt x="3659459" y="4546703"/>
                </a:lnTo>
                <a:lnTo>
                  <a:pt x="0" y="4546703"/>
                </a:lnTo>
                <a:lnTo>
                  <a:pt x="0" y="0"/>
                </a:lnTo>
                <a:close/>
              </a:path>
            </a:pathLst>
          </a:custGeom>
          <a:blipFill>
            <a:blip r:embed="rId3"/>
            <a:stretch>
              <a:fillRect t="-7314"/>
            </a:stretch>
          </a:blipFill>
        </p:spPr>
      </p:sp>
      <p:sp>
        <p:nvSpPr>
          <p:cNvPr id="6" name="Freeform 6"/>
          <p:cNvSpPr/>
          <p:nvPr/>
        </p:nvSpPr>
        <p:spPr>
          <a:xfrm>
            <a:off x="1028700" y="5585449"/>
            <a:ext cx="3642299" cy="4701551"/>
          </a:xfrm>
          <a:custGeom>
            <a:avLst/>
            <a:gdLst/>
            <a:ahLst/>
            <a:cxnLst/>
            <a:rect l="l" t="t" r="r" b="b"/>
            <a:pathLst>
              <a:path w="3642299" h="4701551">
                <a:moveTo>
                  <a:pt x="0" y="0"/>
                </a:moveTo>
                <a:lnTo>
                  <a:pt x="3642299" y="0"/>
                </a:lnTo>
                <a:lnTo>
                  <a:pt x="3642299" y="4701551"/>
                </a:lnTo>
                <a:lnTo>
                  <a:pt x="0" y="4701551"/>
                </a:lnTo>
                <a:lnTo>
                  <a:pt x="0" y="0"/>
                </a:lnTo>
                <a:close/>
              </a:path>
            </a:pathLst>
          </a:custGeom>
          <a:blipFill>
            <a:blip r:embed="rId4"/>
            <a:stretch>
              <a:fillRect t="-10588" r="-10250" b="-3293"/>
            </a:stretch>
          </a:blipFill>
        </p:spPr>
      </p:sp>
      <p:sp>
        <p:nvSpPr>
          <p:cNvPr id="7" name="Freeform 7"/>
          <p:cNvSpPr/>
          <p:nvPr/>
        </p:nvSpPr>
        <p:spPr>
          <a:xfrm>
            <a:off x="8900251" y="5574009"/>
            <a:ext cx="3659459" cy="4712991"/>
          </a:xfrm>
          <a:custGeom>
            <a:avLst/>
            <a:gdLst/>
            <a:ahLst/>
            <a:cxnLst/>
            <a:rect l="l" t="t" r="r" b="b"/>
            <a:pathLst>
              <a:path w="3659459" h="4712991">
                <a:moveTo>
                  <a:pt x="0" y="0"/>
                </a:moveTo>
                <a:lnTo>
                  <a:pt x="3659459" y="0"/>
                </a:lnTo>
                <a:lnTo>
                  <a:pt x="3659459" y="4712991"/>
                </a:lnTo>
                <a:lnTo>
                  <a:pt x="0" y="4712991"/>
                </a:lnTo>
                <a:lnTo>
                  <a:pt x="0" y="0"/>
                </a:lnTo>
                <a:close/>
              </a:path>
            </a:pathLst>
          </a:custGeom>
          <a:blipFill>
            <a:blip r:embed="rId5"/>
            <a:stretch>
              <a:fillRect t="-29843" r="-28826" b="-3528"/>
            </a:stretch>
          </a:blipFill>
        </p:spPr>
      </p:sp>
      <p:sp>
        <p:nvSpPr>
          <p:cNvPr id="8" name="Freeform 8"/>
          <p:cNvSpPr/>
          <p:nvPr/>
        </p:nvSpPr>
        <p:spPr>
          <a:xfrm>
            <a:off x="12845460" y="5657153"/>
            <a:ext cx="3659459" cy="4879279"/>
          </a:xfrm>
          <a:custGeom>
            <a:avLst/>
            <a:gdLst/>
            <a:ahLst/>
            <a:cxnLst/>
            <a:rect l="l" t="t" r="r" b="b"/>
            <a:pathLst>
              <a:path w="3659459" h="4879279">
                <a:moveTo>
                  <a:pt x="0" y="0"/>
                </a:moveTo>
                <a:lnTo>
                  <a:pt x="3659460" y="0"/>
                </a:lnTo>
                <a:lnTo>
                  <a:pt x="3659460" y="4879279"/>
                </a:lnTo>
                <a:lnTo>
                  <a:pt x="0" y="4879279"/>
                </a:lnTo>
                <a:lnTo>
                  <a:pt x="0" y="0"/>
                </a:lnTo>
                <a:close/>
              </a:path>
            </a:pathLst>
          </a:custGeom>
          <a:blipFill>
            <a:blip r:embed="rId6"/>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31" b="-15131"/>
            </a:stretch>
          </a:blipFill>
        </p:spPr>
      </p:sp>
      <p:sp>
        <p:nvSpPr>
          <p:cNvPr id="3" name="Freeform 3"/>
          <p:cNvSpPr/>
          <p:nvPr/>
        </p:nvSpPr>
        <p:spPr>
          <a:xfrm>
            <a:off x="11430000" y="0"/>
            <a:ext cx="3655018" cy="5482527"/>
          </a:xfrm>
          <a:custGeom>
            <a:avLst/>
            <a:gdLst/>
            <a:ahLst/>
            <a:cxnLst/>
            <a:rect l="l" t="t" r="r" b="b"/>
            <a:pathLst>
              <a:path w="3655018" h="5482527">
                <a:moveTo>
                  <a:pt x="0" y="0"/>
                </a:moveTo>
                <a:lnTo>
                  <a:pt x="3655018" y="0"/>
                </a:lnTo>
                <a:lnTo>
                  <a:pt x="3655018" y="5482527"/>
                </a:lnTo>
                <a:lnTo>
                  <a:pt x="0" y="5482527"/>
                </a:lnTo>
                <a:lnTo>
                  <a:pt x="0" y="0"/>
                </a:lnTo>
                <a:close/>
              </a:path>
            </a:pathLst>
          </a:custGeom>
          <a:blipFill>
            <a:blip r:embed="rId3"/>
            <a:stretch>
              <a:fillRect l="-49999" r="-49999"/>
            </a:stretch>
          </a:blipFill>
        </p:spPr>
      </p:sp>
      <p:sp>
        <p:nvSpPr>
          <p:cNvPr id="4" name="Freeform 4"/>
          <p:cNvSpPr/>
          <p:nvPr/>
        </p:nvSpPr>
        <p:spPr>
          <a:xfrm>
            <a:off x="10013284" y="5833173"/>
            <a:ext cx="3643152" cy="4453827"/>
          </a:xfrm>
          <a:custGeom>
            <a:avLst/>
            <a:gdLst/>
            <a:ahLst/>
            <a:cxnLst/>
            <a:rect l="l" t="t" r="r" b="b"/>
            <a:pathLst>
              <a:path w="3643152" h="4453827">
                <a:moveTo>
                  <a:pt x="0" y="0"/>
                </a:moveTo>
                <a:lnTo>
                  <a:pt x="3643152" y="0"/>
                </a:lnTo>
                <a:lnTo>
                  <a:pt x="3643152" y="4453827"/>
                </a:lnTo>
                <a:lnTo>
                  <a:pt x="0" y="4453827"/>
                </a:lnTo>
                <a:lnTo>
                  <a:pt x="0" y="0"/>
                </a:lnTo>
                <a:close/>
              </a:path>
            </a:pathLst>
          </a:custGeom>
          <a:blipFill>
            <a:blip r:embed="rId4"/>
            <a:stretch>
              <a:fillRect l="-11126" r="-11126"/>
            </a:stretch>
          </a:blipFill>
        </p:spPr>
      </p:sp>
      <p:sp>
        <p:nvSpPr>
          <p:cNvPr id="5" name="Freeform 5"/>
          <p:cNvSpPr/>
          <p:nvPr/>
        </p:nvSpPr>
        <p:spPr>
          <a:xfrm>
            <a:off x="10013284" y="5739939"/>
            <a:ext cx="8608350" cy="4437727"/>
          </a:xfrm>
          <a:custGeom>
            <a:avLst/>
            <a:gdLst/>
            <a:ahLst/>
            <a:cxnLst/>
            <a:rect l="l" t="t" r="r" b="b"/>
            <a:pathLst>
              <a:path w="8608350" h="4437727">
                <a:moveTo>
                  <a:pt x="0" y="0"/>
                </a:moveTo>
                <a:lnTo>
                  <a:pt x="8608350" y="0"/>
                </a:lnTo>
                <a:lnTo>
                  <a:pt x="8608350" y="4437727"/>
                </a:lnTo>
                <a:lnTo>
                  <a:pt x="0" y="4437727"/>
                </a:lnTo>
                <a:lnTo>
                  <a:pt x="0" y="0"/>
                </a:lnTo>
                <a:close/>
              </a:path>
            </a:pathLst>
          </a:custGeom>
          <a:blipFill>
            <a:blip r:embed="rId5"/>
            <a:stretch>
              <a:fillRect t="-22742" b="-22742"/>
            </a:stretch>
          </a:blipFill>
        </p:spPr>
      </p:sp>
      <p:sp>
        <p:nvSpPr>
          <p:cNvPr id="6" name="Freeform 6"/>
          <p:cNvSpPr/>
          <p:nvPr/>
        </p:nvSpPr>
        <p:spPr>
          <a:xfrm>
            <a:off x="14286209" y="2741263"/>
            <a:ext cx="4001791" cy="5997351"/>
          </a:xfrm>
          <a:custGeom>
            <a:avLst/>
            <a:gdLst/>
            <a:ahLst/>
            <a:cxnLst/>
            <a:rect l="l" t="t" r="r" b="b"/>
            <a:pathLst>
              <a:path w="4001791" h="5997351">
                <a:moveTo>
                  <a:pt x="0" y="0"/>
                </a:moveTo>
                <a:lnTo>
                  <a:pt x="4001791" y="0"/>
                </a:lnTo>
                <a:lnTo>
                  <a:pt x="4001791" y="5997351"/>
                </a:lnTo>
                <a:lnTo>
                  <a:pt x="0" y="5997351"/>
                </a:lnTo>
                <a:lnTo>
                  <a:pt x="0" y="0"/>
                </a:lnTo>
                <a:close/>
              </a:path>
            </a:pathLst>
          </a:custGeom>
          <a:blipFill>
            <a:blip r:embed="rId4"/>
            <a:stretch>
              <a:fillRect l="-24933" r="-24933"/>
            </a:stretch>
          </a:blipFill>
        </p:spPr>
      </p:sp>
      <p:sp>
        <p:nvSpPr>
          <p:cNvPr id="7" name="TextBox 7"/>
          <p:cNvSpPr txBox="1"/>
          <p:nvPr/>
        </p:nvSpPr>
        <p:spPr>
          <a:xfrm>
            <a:off x="598707" y="407671"/>
            <a:ext cx="7087683" cy="708656"/>
          </a:xfrm>
          <a:prstGeom prst="rect">
            <a:avLst/>
          </a:prstGeom>
        </p:spPr>
        <p:txBody>
          <a:bodyPr lIns="0" tIns="0" rIns="0" bIns="0" rtlCol="0" anchor="t">
            <a:spAutoFit/>
          </a:bodyPr>
          <a:lstStyle/>
          <a:p>
            <a:pPr algn="l">
              <a:lnSpc>
                <a:spcPts val="5460"/>
              </a:lnSpc>
            </a:pPr>
            <a:r>
              <a:rPr lang="en-US" sz="6000" spc="186" dirty="0">
                <a:solidFill>
                  <a:srgbClr val="000000"/>
                </a:solidFill>
                <a:latin typeface="Rockwell" panose="02060603020205020403" pitchFamily="18" charset="0"/>
              </a:rPr>
              <a:t>5784 AT CBI</a:t>
            </a:r>
          </a:p>
        </p:txBody>
      </p:sp>
      <p:sp>
        <p:nvSpPr>
          <p:cNvPr id="8" name="TextBox 8"/>
          <p:cNvSpPr txBox="1"/>
          <p:nvPr/>
        </p:nvSpPr>
        <p:spPr>
          <a:xfrm>
            <a:off x="598707" y="1206298"/>
            <a:ext cx="10404726" cy="1226516"/>
          </a:xfrm>
          <a:prstGeom prst="rect">
            <a:avLst/>
          </a:prstGeom>
        </p:spPr>
        <p:txBody>
          <a:bodyPr lIns="0" tIns="0" rIns="0" bIns="0" rtlCol="0" anchor="t">
            <a:spAutoFit/>
          </a:bodyPr>
          <a:lstStyle/>
          <a:p>
            <a:pPr algn="l">
              <a:lnSpc>
                <a:spcPts val="4963"/>
              </a:lnSpc>
            </a:pPr>
            <a:r>
              <a:rPr lang="en-US" sz="3121" spc="234" dirty="0">
                <a:solidFill>
                  <a:srgbClr val="000000"/>
                </a:solidFill>
                <a:latin typeface="Glacial Indifference"/>
              </a:rPr>
              <a:t>Our community was a source of strength for one another in a year unlike any other by:</a:t>
            </a:r>
          </a:p>
        </p:txBody>
      </p:sp>
      <p:sp>
        <p:nvSpPr>
          <p:cNvPr id="9" name="TextBox 9"/>
          <p:cNvSpPr txBox="1"/>
          <p:nvPr/>
        </p:nvSpPr>
        <p:spPr>
          <a:xfrm>
            <a:off x="458747" y="2741095"/>
            <a:ext cx="9260621" cy="7168629"/>
          </a:xfrm>
          <a:prstGeom prst="rect">
            <a:avLst/>
          </a:prstGeom>
        </p:spPr>
        <p:txBody>
          <a:bodyPr lIns="0" tIns="0" rIns="0" bIns="0" rtlCol="0" anchor="t">
            <a:spAutoFit/>
          </a:bodyPr>
          <a:lstStyle/>
          <a:p>
            <a:pPr marL="587250" lvl="1" indent="-293625" algn="l">
              <a:lnSpc>
                <a:spcPts val="4324"/>
              </a:lnSpc>
              <a:buFont typeface="Arial"/>
              <a:buChar char="•"/>
            </a:pPr>
            <a:r>
              <a:rPr lang="en-US" sz="2720" spc="204" dirty="0">
                <a:solidFill>
                  <a:srgbClr val="000000"/>
                </a:solidFill>
                <a:latin typeface="Glacial Indifference"/>
              </a:rPr>
              <a:t>Holding regular </a:t>
            </a:r>
            <a:r>
              <a:rPr lang="en-US" sz="2720" spc="204" dirty="0">
                <a:solidFill>
                  <a:srgbClr val="000000"/>
                </a:solidFill>
                <a:latin typeface="Glacial Indifference Bold"/>
              </a:rPr>
              <a:t>community gatherings</a:t>
            </a:r>
            <a:r>
              <a:rPr lang="en-US" sz="2720" spc="204" dirty="0">
                <a:solidFill>
                  <a:srgbClr val="000000"/>
                </a:solidFill>
                <a:latin typeface="Glacial Indifference"/>
              </a:rPr>
              <a:t> and Zooms with the CBI Clergy offering</a:t>
            </a:r>
            <a:r>
              <a:rPr lang="en-US" sz="2720" b="1" spc="204" dirty="0">
                <a:solidFill>
                  <a:srgbClr val="000000"/>
                </a:solidFill>
                <a:latin typeface="Glacial Indifference"/>
              </a:rPr>
              <a:t> support, information, and a safe space to process </a:t>
            </a:r>
          </a:p>
          <a:p>
            <a:pPr marL="587250" lvl="1" indent="-293625" algn="l">
              <a:lnSpc>
                <a:spcPts val="4324"/>
              </a:lnSpc>
              <a:buFont typeface="Arial"/>
              <a:buChar char="•"/>
            </a:pPr>
            <a:r>
              <a:rPr lang="en-US" sz="2720" spc="204" dirty="0">
                <a:solidFill>
                  <a:srgbClr val="000000"/>
                </a:solidFill>
                <a:latin typeface="Glacial Indifference"/>
              </a:rPr>
              <a:t>Including </a:t>
            </a:r>
            <a:r>
              <a:rPr lang="en-US" sz="2720" b="1" spc="204" dirty="0">
                <a:solidFill>
                  <a:srgbClr val="000000"/>
                </a:solidFill>
                <a:latin typeface="Glacial Indifference Bold"/>
              </a:rPr>
              <a:t>two gatherings specifically for our college students </a:t>
            </a:r>
            <a:r>
              <a:rPr lang="en-US" sz="2720" spc="204" dirty="0">
                <a:solidFill>
                  <a:srgbClr val="000000"/>
                </a:solidFill>
                <a:latin typeface="Glacial Indifference"/>
              </a:rPr>
              <a:t>as some navigate campus unrest</a:t>
            </a:r>
          </a:p>
          <a:p>
            <a:pPr marL="587250" lvl="1" indent="-293625" algn="l">
              <a:lnSpc>
                <a:spcPts val="4324"/>
              </a:lnSpc>
              <a:buFont typeface="Arial"/>
              <a:buChar char="•"/>
            </a:pPr>
            <a:r>
              <a:rPr lang="en-US" sz="2720" spc="204" dirty="0">
                <a:solidFill>
                  <a:srgbClr val="000000"/>
                </a:solidFill>
                <a:latin typeface="Glacial Indifference"/>
              </a:rPr>
              <a:t>Following Rabbi Michael Z. Cahana’s </a:t>
            </a:r>
            <a:r>
              <a:rPr lang="en-US" sz="2720" b="1" spc="204" dirty="0">
                <a:solidFill>
                  <a:srgbClr val="000000"/>
                </a:solidFill>
                <a:latin typeface="Glacial Indifference Bold"/>
              </a:rPr>
              <a:t>Israel relief travels</a:t>
            </a:r>
          </a:p>
          <a:p>
            <a:pPr marL="587250" lvl="1" indent="-293625" algn="l">
              <a:lnSpc>
                <a:spcPts val="4324"/>
              </a:lnSpc>
              <a:buFont typeface="Arial"/>
              <a:buChar char="•"/>
            </a:pPr>
            <a:r>
              <a:rPr lang="en-US" sz="2720" spc="204" dirty="0">
                <a:solidFill>
                  <a:srgbClr val="000000"/>
                </a:solidFill>
                <a:latin typeface="Glacial Indifference"/>
              </a:rPr>
              <a:t>Participating in </a:t>
            </a:r>
            <a:r>
              <a:rPr lang="en-US" sz="2720" b="1" spc="204" dirty="0">
                <a:solidFill>
                  <a:srgbClr val="000000"/>
                </a:solidFill>
                <a:latin typeface="Glacial Indifference Bold"/>
              </a:rPr>
              <a:t>community-wide discussion, vigils, and responses</a:t>
            </a:r>
            <a:r>
              <a:rPr lang="en-US" sz="2720" b="1" spc="204" dirty="0">
                <a:solidFill>
                  <a:srgbClr val="000000"/>
                </a:solidFill>
                <a:latin typeface="Glacial Indifference"/>
              </a:rPr>
              <a:t> </a:t>
            </a:r>
          </a:p>
          <a:p>
            <a:pPr marL="587250" lvl="1" indent="-293625" algn="l">
              <a:lnSpc>
                <a:spcPts val="4324"/>
              </a:lnSpc>
              <a:buFont typeface="Arial"/>
              <a:buChar char="•"/>
            </a:pPr>
            <a:r>
              <a:rPr lang="en-US" sz="2720" spc="204" dirty="0">
                <a:solidFill>
                  <a:srgbClr val="000000"/>
                </a:solidFill>
                <a:latin typeface="Glacial Indifference"/>
              </a:rPr>
              <a:t>Hosting an interfaith luncheon with</a:t>
            </a:r>
            <a:r>
              <a:rPr lang="en-US" sz="2720" spc="204" dirty="0">
                <a:solidFill>
                  <a:srgbClr val="000000"/>
                </a:solidFill>
                <a:latin typeface="Glacial Indifference Bold"/>
              </a:rPr>
              <a:t> </a:t>
            </a:r>
            <a:r>
              <a:rPr lang="en-US" sz="2720" b="1" spc="204" dirty="0">
                <a:solidFill>
                  <a:srgbClr val="000000"/>
                </a:solidFill>
                <a:latin typeface="Glacial Indifference Bold"/>
              </a:rPr>
              <a:t>Sharaka</a:t>
            </a:r>
          </a:p>
          <a:p>
            <a:pPr marL="587250" lvl="1" indent="-293625" algn="l">
              <a:lnSpc>
                <a:spcPts val="4324"/>
              </a:lnSpc>
              <a:buFont typeface="Arial"/>
              <a:buChar char="•"/>
            </a:pPr>
            <a:r>
              <a:rPr lang="en-US" sz="2720" spc="204" dirty="0">
                <a:solidFill>
                  <a:srgbClr val="000000"/>
                </a:solidFill>
                <a:latin typeface="Glacial Indifference"/>
              </a:rPr>
              <a:t>Providing </a:t>
            </a:r>
            <a:r>
              <a:rPr lang="en-US" sz="2720" b="1" spc="204" dirty="0">
                <a:solidFill>
                  <a:srgbClr val="000000"/>
                </a:solidFill>
                <a:latin typeface="Glacial Indifference Bold"/>
              </a:rPr>
              <a:t>resources </a:t>
            </a:r>
            <a:r>
              <a:rPr lang="en-US" sz="2720" spc="204" dirty="0" smtClean="0">
                <a:solidFill>
                  <a:srgbClr val="000000"/>
                </a:solidFill>
                <a:latin typeface="Glacial Indifference Bold"/>
              </a:rPr>
              <a:t>to discuss </a:t>
            </a:r>
            <a:r>
              <a:rPr lang="en-US" sz="2720" spc="204" dirty="0">
                <a:solidFill>
                  <a:srgbClr val="000000"/>
                </a:solidFill>
                <a:latin typeface="Glacial Indifference Bold"/>
              </a:rPr>
              <a:t>the news from Israel</a:t>
            </a:r>
            <a:r>
              <a:rPr lang="en-US" sz="2720" spc="204" dirty="0">
                <a:solidFill>
                  <a:srgbClr val="000000"/>
                </a:solidFill>
                <a:latin typeface="Glacial Indifference"/>
              </a:rPr>
              <a:t> with young families, tweens, and teens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31" b="-15131"/>
            </a:stretch>
          </a:blipFill>
        </p:spPr>
      </p:sp>
      <p:sp>
        <p:nvSpPr>
          <p:cNvPr id="3" name="Freeform 3"/>
          <p:cNvSpPr/>
          <p:nvPr/>
        </p:nvSpPr>
        <p:spPr>
          <a:xfrm>
            <a:off x="11430000" y="0"/>
            <a:ext cx="3655018" cy="5482527"/>
          </a:xfrm>
          <a:custGeom>
            <a:avLst/>
            <a:gdLst/>
            <a:ahLst/>
            <a:cxnLst/>
            <a:rect l="l" t="t" r="r" b="b"/>
            <a:pathLst>
              <a:path w="3655018" h="5482527">
                <a:moveTo>
                  <a:pt x="0" y="0"/>
                </a:moveTo>
                <a:lnTo>
                  <a:pt x="3655018" y="0"/>
                </a:lnTo>
                <a:lnTo>
                  <a:pt x="3655018" y="5482527"/>
                </a:lnTo>
                <a:lnTo>
                  <a:pt x="0" y="5482527"/>
                </a:lnTo>
                <a:lnTo>
                  <a:pt x="0" y="0"/>
                </a:lnTo>
                <a:close/>
              </a:path>
            </a:pathLst>
          </a:custGeom>
          <a:blipFill>
            <a:blip r:embed="rId3"/>
            <a:stretch>
              <a:fillRect l="-49999" r="-50000"/>
            </a:stretch>
          </a:blipFill>
        </p:spPr>
      </p:sp>
      <p:sp>
        <p:nvSpPr>
          <p:cNvPr id="4" name="Freeform 4"/>
          <p:cNvSpPr/>
          <p:nvPr/>
        </p:nvSpPr>
        <p:spPr>
          <a:xfrm>
            <a:off x="10391152" y="5833173"/>
            <a:ext cx="3643152" cy="4453827"/>
          </a:xfrm>
          <a:custGeom>
            <a:avLst/>
            <a:gdLst/>
            <a:ahLst/>
            <a:cxnLst/>
            <a:rect l="l" t="t" r="r" b="b"/>
            <a:pathLst>
              <a:path w="3643152" h="4453827">
                <a:moveTo>
                  <a:pt x="0" y="0"/>
                </a:moveTo>
                <a:lnTo>
                  <a:pt x="3643152" y="0"/>
                </a:lnTo>
                <a:lnTo>
                  <a:pt x="3643152" y="4453827"/>
                </a:lnTo>
                <a:lnTo>
                  <a:pt x="0" y="4453827"/>
                </a:lnTo>
                <a:lnTo>
                  <a:pt x="0" y="0"/>
                </a:lnTo>
                <a:close/>
              </a:path>
            </a:pathLst>
          </a:custGeom>
          <a:blipFill>
            <a:blip r:embed="rId4"/>
            <a:stretch>
              <a:fillRect t="-4532" b="-4532"/>
            </a:stretch>
          </a:blipFill>
        </p:spPr>
      </p:sp>
      <p:sp>
        <p:nvSpPr>
          <p:cNvPr id="5" name="Freeform 5"/>
          <p:cNvSpPr/>
          <p:nvPr/>
        </p:nvSpPr>
        <p:spPr>
          <a:xfrm>
            <a:off x="14286209" y="2741263"/>
            <a:ext cx="4001791" cy="5997351"/>
          </a:xfrm>
          <a:custGeom>
            <a:avLst/>
            <a:gdLst/>
            <a:ahLst/>
            <a:cxnLst/>
            <a:rect l="l" t="t" r="r" b="b"/>
            <a:pathLst>
              <a:path w="4001791" h="5997351">
                <a:moveTo>
                  <a:pt x="0" y="0"/>
                </a:moveTo>
                <a:lnTo>
                  <a:pt x="4001791" y="0"/>
                </a:lnTo>
                <a:lnTo>
                  <a:pt x="4001791" y="5997351"/>
                </a:lnTo>
                <a:lnTo>
                  <a:pt x="0" y="5997351"/>
                </a:lnTo>
                <a:lnTo>
                  <a:pt x="0" y="0"/>
                </a:lnTo>
                <a:close/>
              </a:path>
            </a:pathLst>
          </a:custGeom>
          <a:blipFill>
            <a:blip r:embed="rId5"/>
            <a:stretch>
              <a:fillRect l="-6199" r="-6200"/>
            </a:stretch>
          </a:blipFill>
        </p:spPr>
      </p:sp>
      <p:sp>
        <p:nvSpPr>
          <p:cNvPr id="6" name="TextBox 6"/>
          <p:cNvSpPr txBox="1"/>
          <p:nvPr/>
        </p:nvSpPr>
        <p:spPr>
          <a:xfrm>
            <a:off x="598707" y="368869"/>
            <a:ext cx="10590238" cy="797078"/>
          </a:xfrm>
          <a:prstGeom prst="rect">
            <a:avLst/>
          </a:prstGeom>
        </p:spPr>
        <p:txBody>
          <a:bodyPr lIns="0" tIns="0" rIns="0" bIns="0" rtlCol="0" anchor="t">
            <a:spAutoFit/>
          </a:bodyPr>
          <a:lstStyle/>
          <a:p>
            <a:pPr algn="l">
              <a:lnSpc>
                <a:spcPts val="4732"/>
              </a:lnSpc>
            </a:pPr>
            <a:r>
              <a:rPr lang="en-US" sz="3600" spc="161" dirty="0">
                <a:solidFill>
                  <a:srgbClr val="000000"/>
                </a:solidFill>
                <a:latin typeface="Rockwell" panose="02060603020205020403" pitchFamily="18" charset="0"/>
              </a:rPr>
              <a:t>OUR RELIGIOUS </a:t>
            </a:r>
            <a:r>
              <a:rPr lang="en-US" sz="3600" spc="161" dirty="0" smtClean="0">
                <a:solidFill>
                  <a:srgbClr val="000000"/>
                </a:solidFill>
                <a:latin typeface="Rockwell" panose="02060603020205020403" pitchFamily="18" charset="0"/>
              </a:rPr>
              <a:t>SCHOOL</a:t>
            </a:r>
            <a:endParaRPr lang="en-US" sz="3600" spc="161" dirty="0">
              <a:solidFill>
                <a:srgbClr val="000000"/>
              </a:solidFill>
              <a:latin typeface="Rockwell" panose="02060603020205020403" pitchFamily="18" charset="0"/>
            </a:endParaRPr>
          </a:p>
          <a:p>
            <a:pPr algn="l">
              <a:lnSpc>
                <a:spcPts val="910"/>
              </a:lnSpc>
            </a:pPr>
            <a:endParaRPr lang="en-US" sz="3600" spc="161" dirty="0">
              <a:solidFill>
                <a:srgbClr val="000000"/>
              </a:solidFill>
              <a:latin typeface="Rockwell" panose="02060603020205020403" pitchFamily="18" charset="0"/>
            </a:endParaRPr>
          </a:p>
        </p:txBody>
      </p:sp>
      <p:sp>
        <p:nvSpPr>
          <p:cNvPr id="7" name="TextBox 7"/>
          <p:cNvSpPr txBox="1"/>
          <p:nvPr/>
        </p:nvSpPr>
        <p:spPr>
          <a:xfrm>
            <a:off x="598706" y="1000125"/>
            <a:ext cx="11188945" cy="3411190"/>
          </a:xfrm>
          <a:prstGeom prst="rect">
            <a:avLst/>
          </a:prstGeom>
        </p:spPr>
        <p:txBody>
          <a:bodyPr wrap="square" lIns="0" tIns="0" rIns="0" bIns="0" rtlCol="0" anchor="t">
            <a:spAutoFit/>
          </a:bodyPr>
          <a:lstStyle/>
          <a:p>
            <a:pPr marL="652019" lvl="1" indent="-326009" algn="l">
              <a:lnSpc>
                <a:spcPts val="3835"/>
              </a:lnSpc>
              <a:buFont typeface="Arial"/>
              <a:buChar char="•"/>
            </a:pPr>
            <a:r>
              <a:rPr lang="en-US" sz="2800" spc="226" dirty="0" smtClean="0">
                <a:solidFill>
                  <a:srgbClr val="000000"/>
                </a:solidFill>
                <a:latin typeface="Glacial Indifference Bold"/>
              </a:rPr>
              <a:t>Enrolled</a:t>
            </a:r>
            <a:r>
              <a:rPr lang="en-US" sz="2800" b="1" spc="226" dirty="0" smtClean="0">
                <a:solidFill>
                  <a:srgbClr val="000000"/>
                </a:solidFill>
                <a:latin typeface="Glacial Indifference Bold"/>
              </a:rPr>
              <a:t> 291 </a:t>
            </a:r>
            <a:r>
              <a:rPr lang="en-US" sz="2800" b="1" spc="226" dirty="0">
                <a:solidFill>
                  <a:srgbClr val="000000"/>
                </a:solidFill>
                <a:latin typeface="Glacial Indifference Bold"/>
              </a:rPr>
              <a:t>students</a:t>
            </a:r>
            <a:r>
              <a:rPr lang="en-US" sz="2800" b="1" spc="226" dirty="0">
                <a:solidFill>
                  <a:srgbClr val="000000"/>
                </a:solidFill>
                <a:latin typeface="Glacial Indifference"/>
              </a:rPr>
              <a:t> </a:t>
            </a:r>
            <a:r>
              <a:rPr lang="en-US" sz="2800" spc="226" dirty="0">
                <a:solidFill>
                  <a:srgbClr val="000000"/>
                </a:solidFill>
                <a:latin typeface="Glacial Indifference"/>
              </a:rPr>
              <a:t>in preschool through grade twelve</a:t>
            </a:r>
          </a:p>
          <a:p>
            <a:pPr marL="652019" lvl="1" indent="-326009" algn="l">
              <a:lnSpc>
                <a:spcPts val="3835"/>
              </a:lnSpc>
              <a:buFont typeface="Arial"/>
              <a:buChar char="•"/>
            </a:pPr>
            <a:r>
              <a:rPr lang="en-US" sz="2800" spc="226" dirty="0">
                <a:solidFill>
                  <a:srgbClr val="000000"/>
                </a:solidFill>
                <a:latin typeface="Glacial Indifference"/>
              </a:rPr>
              <a:t>20 of whom made their voices heard in our </a:t>
            </a:r>
            <a:r>
              <a:rPr lang="en-US" sz="2800" b="1" spc="226" dirty="0">
                <a:solidFill>
                  <a:srgbClr val="000000"/>
                </a:solidFill>
                <a:latin typeface="Glacial Indifference Bold"/>
              </a:rPr>
              <a:t>Oneg! Choir</a:t>
            </a:r>
            <a:r>
              <a:rPr lang="en-US" sz="2800" spc="226" dirty="0">
                <a:solidFill>
                  <a:srgbClr val="000000"/>
                </a:solidFill>
                <a:latin typeface="Glacial Indifference"/>
              </a:rPr>
              <a:t> and 5of whom rocked out in our </a:t>
            </a:r>
            <a:r>
              <a:rPr lang="en-US" sz="2800" b="1" spc="226" dirty="0">
                <a:solidFill>
                  <a:srgbClr val="000000"/>
                </a:solidFill>
                <a:latin typeface="Glacial Indifference Bold"/>
              </a:rPr>
              <a:t>Oneg! Band</a:t>
            </a:r>
          </a:p>
          <a:p>
            <a:pPr marL="652019" lvl="1" indent="-326009" algn="l">
              <a:lnSpc>
                <a:spcPts val="3835"/>
              </a:lnSpc>
              <a:buFont typeface="Arial"/>
              <a:buChar char="•"/>
            </a:pPr>
            <a:r>
              <a:rPr lang="en-US" sz="2800" b="1" spc="226" dirty="0">
                <a:solidFill>
                  <a:srgbClr val="000000"/>
                </a:solidFill>
                <a:latin typeface="Glacial Indifference"/>
              </a:rPr>
              <a:t>32 of whom became </a:t>
            </a:r>
            <a:r>
              <a:rPr lang="en-US" sz="2800" b="1" spc="226" dirty="0">
                <a:solidFill>
                  <a:srgbClr val="000000"/>
                </a:solidFill>
                <a:latin typeface="Glacial Indifference Bold"/>
              </a:rPr>
              <a:t>B’nei Mitzvah</a:t>
            </a:r>
            <a:r>
              <a:rPr lang="en-US" sz="2800" b="1" spc="226" dirty="0">
                <a:solidFill>
                  <a:srgbClr val="000000"/>
                </a:solidFill>
                <a:latin typeface="Glacial Indifference"/>
              </a:rPr>
              <a:t> </a:t>
            </a:r>
            <a:r>
              <a:rPr lang="en-US" sz="2800" spc="226" dirty="0">
                <a:solidFill>
                  <a:srgbClr val="000000"/>
                </a:solidFill>
                <a:latin typeface="Glacial Indifference"/>
              </a:rPr>
              <a:t>this year</a:t>
            </a:r>
          </a:p>
          <a:p>
            <a:pPr marL="652019" lvl="1" indent="-326009" algn="l">
              <a:lnSpc>
                <a:spcPts val="3835"/>
              </a:lnSpc>
              <a:buFont typeface="Arial"/>
              <a:buChar char="•"/>
            </a:pPr>
            <a:r>
              <a:rPr lang="en-US" sz="2800" spc="226" dirty="0">
                <a:solidFill>
                  <a:srgbClr val="000000"/>
                </a:solidFill>
                <a:latin typeface="Glacial Indifference"/>
              </a:rPr>
              <a:t>30 of whom had their </a:t>
            </a:r>
            <a:r>
              <a:rPr lang="en-US" sz="2800" b="1" spc="226" dirty="0">
                <a:solidFill>
                  <a:srgbClr val="000000"/>
                </a:solidFill>
                <a:latin typeface="Glacial Indifference"/>
              </a:rPr>
              <a:t>first jobs as </a:t>
            </a:r>
            <a:r>
              <a:rPr lang="en-US" sz="2800" b="1" spc="226" dirty="0">
                <a:solidFill>
                  <a:srgbClr val="000000"/>
                </a:solidFill>
                <a:latin typeface="Glacial Indifference Bold"/>
              </a:rPr>
              <a:t>madrichim</a:t>
            </a:r>
            <a:r>
              <a:rPr lang="en-US" sz="2800" spc="226" dirty="0">
                <a:solidFill>
                  <a:srgbClr val="000000"/>
                </a:solidFill>
                <a:latin typeface="Glacial Indifference Bold"/>
              </a:rPr>
              <a:t> (teacher’s assistant)</a:t>
            </a:r>
          </a:p>
        </p:txBody>
      </p:sp>
      <p:sp>
        <p:nvSpPr>
          <p:cNvPr id="8" name="TextBox 8"/>
          <p:cNvSpPr txBox="1"/>
          <p:nvPr/>
        </p:nvSpPr>
        <p:spPr>
          <a:xfrm>
            <a:off x="602961" y="4373702"/>
            <a:ext cx="9788191" cy="5320367"/>
          </a:xfrm>
          <a:prstGeom prst="rect">
            <a:avLst/>
          </a:prstGeom>
        </p:spPr>
        <p:txBody>
          <a:bodyPr lIns="0" tIns="0" rIns="0" bIns="0" rtlCol="0" anchor="t">
            <a:spAutoFit/>
          </a:bodyPr>
          <a:lstStyle/>
          <a:p>
            <a:pPr marL="652019" lvl="1" indent="-326009" algn="l">
              <a:lnSpc>
                <a:spcPts val="3835"/>
              </a:lnSpc>
              <a:buFont typeface="Arial"/>
              <a:buChar char="•"/>
            </a:pPr>
            <a:r>
              <a:rPr lang="en-US" sz="2800" spc="226" dirty="0">
                <a:solidFill>
                  <a:srgbClr val="000000"/>
                </a:solidFill>
                <a:latin typeface="Glacial Indifference"/>
              </a:rPr>
              <a:t>43 of whom broadened their horizons (and bonded with their friends) </a:t>
            </a:r>
            <a:r>
              <a:rPr lang="en-US" sz="2800" b="1" spc="226" dirty="0">
                <a:solidFill>
                  <a:srgbClr val="000000"/>
                </a:solidFill>
                <a:latin typeface="Glacial Indifference"/>
              </a:rPr>
              <a:t>on s</a:t>
            </a:r>
            <a:r>
              <a:rPr lang="en-US" sz="2800" b="1" spc="226" dirty="0">
                <a:solidFill>
                  <a:srgbClr val="000000"/>
                </a:solidFill>
                <a:latin typeface="Glacial Indifference Bold"/>
              </a:rPr>
              <a:t>ocial justice-focused teen trips</a:t>
            </a:r>
          </a:p>
          <a:p>
            <a:pPr marL="1304037" lvl="2" indent="-434679" algn="l">
              <a:lnSpc>
                <a:spcPts val="3835"/>
              </a:lnSpc>
              <a:buFont typeface="Arial"/>
              <a:buChar char="⚬"/>
            </a:pPr>
            <a:r>
              <a:rPr lang="en-US" sz="2800" spc="226" dirty="0">
                <a:solidFill>
                  <a:srgbClr val="000000"/>
                </a:solidFill>
                <a:latin typeface="Glacial Indifference Bold"/>
              </a:rPr>
              <a:t>Los Angele</a:t>
            </a:r>
            <a:r>
              <a:rPr lang="en-US" sz="2800" spc="226" dirty="0">
                <a:solidFill>
                  <a:srgbClr val="000000"/>
                </a:solidFill>
                <a:latin typeface="Glacial Indifference"/>
              </a:rPr>
              <a:t>s for our eighth and ninth graders</a:t>
            </a:r>
          </a:p>
          <a:p>
            <a:pPr marL="1304037" lvl="2" indent="-434679" algn="l">
              <a:lnSpc>
                <a:spcPts val="3835"/>
              </a:lnSpc>
              <a:buFont typeface="Arial"/>
              <a:buChar char="⚬"/>
            </a:pPr>
            <a:r>
              <a:rPr lang="en-US" sz="2800" spc="226" dirty="0">
                <a:solidFill>
                  <a:srgbClr val="000000"/>
                </a:solidFill>
                <a:latin typeface="Glacial Indifference Bold"/>
              </a:rPr>
              <a:t>Washington, D.C. </a:t>
            </a:r>
            <a:r>
              <a:rPr lang="en-US" sz="2800" spc="226" dirty="0">
                <a:solidFill>
                  <a:srgbClr val="000000"/>
                </a:solidFill>
                <a:latin typeface="Glacial Indifference"/>
              </a:rPr>
              <a:t>for our tenth graders</a:t>
            </a:r>
          </a:p>
          <a:p>
            <a:pPr marL="1304037" lvl="2" indent="-434679" algn="l">
              <a:lnSpc>
                <a:spcPts val="3835"/>
              </a:lnSpc>
              <a:buFont typeface="Arial"/>
              <a:buChar char="⚬"/>
            </a:pPr>
            <a:r>
              <a:rPr lang="en-US" sz="2800" spc="226" dirty="0">
                <a:solidFill>
                  <a:srgbClr val="000000"/>
                </a:solidFill>
                <a:latin typeface="Glacial Indifference Bold"/>
              </a:rPr>
              <a:t>Mississippi</a:t>
            </a:r>
            <a:r>
              <a:rPr lang="en-US" sz="2800" spc="226" dirty="0">
                <a:solidFill>
                  <a:srgbClr val="000000"/>
                </a:solidFill>
                <a:latin typeface="Glacial Indifference"/>
              </a:rPr>
              <a:t> for our twelfth graders</a:t>
            </a:r>
          </a:p>
          <a:p>
            <a:pPr marL="1304037" lvl="2" indent="-434679" algn="l">
              <a:lnSpc>
                <a:spcPts val="3835"/>
              </a:lnSpc>
              <a:buFont typeface="Arial"/>
              <a:buChar char="⚬"/>
            </a:pPr>
            <a:r>
              <a:rPr lang="en-US" sz="2800" spc="226" dirty="0">
                <a:solidFill>
                  <a:srgbClr val="000000"/>
                </a:solidFill>
                <a:latin typeface="Glacial Indifference Bold"/>
              </a:rPr>
              <a:t>New York Cit</a:t>
            </a:r>
            <a:r>
              <a:rPr lang="en-US" sz="2800" spc="226" dirty="0">
                <a:solidFill>
                  <a:srgbClr val="000000"/>
                </a:solidFill>
                <a:latin typeface="Glacial Indifference"/>
              </a:rPr>
              <a:t>y for our eleventh graders</a:t>
            </a:r>
          </a:p>
          <a:p>
            <a:pPr marL="652019" lvl="1" indent="-326009" algn="l">
              <a:lnSpc>
                <a:spcPts val="3835"/>
              </a:lnSpc>
              <a:buFont typeface="Arial"/>
              <a:buChar char="•"/>
            </a:pPr>
            <a:r>
              <a:rPr lang="en-US" sz="2800" spc="226" dirty="0">
                <a:solidFill>
                  <a:srgbClr val="000000"/>
                </a:solidFill>
                <a:latin typeface="Glacial Indifference"/>
              </a:rPr>
              <a:t>Always a hit with our teens and their families, these trips help non-Religious School students connect with CBI, </a:t>
            </a:r>
            <a:r>
              <a:rPr lang="en-US" sz="2800" b="1" spc="226" dirty="0">
                <a:solidFill>
                  <a:srgbClr val="000000"/>
                </a:solidFill>
                <a:latin typeface="Glacial Indifference"/>
              </a:rPr>
              <a:t>as </a:t>
            </a:r>
            <a:r>
              <a:rPr lang="en-US" sz="2800" b="1" spc="226" dirty="0">
                <a:solidFill>
                  <a:srgbClr val="000000"/>
                </a:solidFill>
                <a:latin typeface="Glacial Indifference Bold"/>
              </a:rPr>
              <a:t>twelve teens who were not enrolled students participated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5131" b="-15131"/>
            </a:stretch>
          </a:blipFill>
        </p:spPr>
      </p:sp>
      <p:sp>
        <p:nvSpPr>
          <p:cNvPr id="3" name="TextBox 3"/>
          <p:cNvSpPr txBox="1"/>
          <p:nvPr/>
        </p:nvSpPr>
        <p:spPr>
          <a:xfrm>
            <a:off x="1038225" y="338837"/>
            <a:ext cx="16230600" cy="1308050"/>
          </a:xfrm>
          <a:prstGeom prst="rect">
            <a:avLst/>
          </a:prstGeom>
        </p:spPr>
        <p:txBody>
          <a:bodyPr lIns="0" tIns="0" rIns="0" bIns="0" rtlCol="0" anchor="t">
            <a:spAutoFit/>
          </a:bodyPr>
          <a:lstStyle/>
          <a:p>
            <a:pPr algn="ctr">
              <a:lnSpc>
                <a:spcPts val="5096"/>
              </a:lnSpc>
            </a:pPr>
            <a:r>
              <a:rPr lang="en-US" sz="4400" spc="173" dirty="0">
                <a:solidFill>
                  <a:srgbClr val="000000"/>
                </a:solidFill>
                <a:latin typeface="Rockwell" panose="02060603020205020403" pitchFamily="18" charset="0"/>
              </a:rPr>
              <a:t>NEW RELIGIOUS SCHOOL INITIATIVES </a:t>
            </a:r>
            <a:endParaRPr lang="en-US" sz="4400" spc="173" dirty="0" smtClean="0">
              <a:solidFill>
                <a:srgbClr val="000000"/>
              </a:solidFill>
              <a:latin typeface="Rockwell" panose="02060603020205020403" pitchFamily="18" charset="0"/>
            </a:endParaRPr>
          </a:p>
          <a:p>
            <a:pPr algn="ctr">
              <a:lnSpc>
                <a:spcPts val="5096"/>
              </a:lnSpc>
            </a:pPr>
            <a:r>
              <a:rPr lang="en-US" sz="4400" spc="173" dirty="0" smtClean="0">
                <a:solidFill>
                  <a:srgbClr val="000000"/>
                </a:solidFill>
                <a:latin typeface="Rockwell" panose="02060603020205020403" pitchFamily="18" charset="0"/>
              </a:rPr>
              <a:t>THIS </a:t>
            </a:r>
            <a:r>
              <a:rPr lang="en-US" sz="4400" spc="173" dirty="0">
                <a:solidFill>
                  <a:srgbClr val="000000"/>
                </a:solidFill>
                <a:latin typeface="Rockwell" panose="02060603020205020403" pitchFamily="18" charset="0"/>
              </a:rPr>
              <a:t>YEAR INCLUDED</a:t>
            </a:r>
          </a:p>
        </p:txBody>
      </p:sp>
      <p:sp>
        <p:nvSpPr>
          <p:cNvPr id="4" name="TextBox 4"/>
          <p:cNvSpPr txBox="1"/>
          <p:nvPr/>
        </p:nvSpPr>
        <p:spPr>
          <a:xfrm>
            <a:off x="754987" y="1442338"/>
            <a:ext cx="17076994" cy="4616648"/>
          </a:xfrm>
          <a:prstGeom prst="rect">
            <a:avLst/>
          </a:prstGeom>
        </p:spPr>
        <p:txBody>
          <a:bodyPr lIns="0" tIns="0" rIns="0" bIns="0" rtlCol="0" anchor="t">
            <a:spAutoFit/>
          </a:bodyPr>
          <a:lstStyle/>
          <a:p>
            <a:pPr marL="604519" lvl="1" indent="-302260" algn="l">
              <a:lnSpc>
                <a:spcPts val="4451"/>
              </a:lnSpc>
              <a:buFont typeface="Arial"/>
              <a:buChar char="•"/>
            </a:pPr>
            <a:r>
              <a:rPr lang="en-US" sz="2799" spc="209" dirty="0">
                <a:solidFill>
                  <a:srgbClr val="000000"/>
                </a:solidFill>
                <a:latin typeface="Glacial Indifference"/>
              </a:rPr>
              <a:t>A </a:t>
            </a:r>
            <a:r>
              <a:rPr lang="en-US" sz="2799" b="1" spc="209" dirty="0">
                <a:solidFill>
                  <a:srgbClr val="000000"/>
                </a:solidFill>
                <a:latin typeface="Glacial Indifference Bold"/>
              </a:rPr>
              <a:t>weekly learning service</a:t>
            </a:r>
            <a:r>
              <a:rPr lang="en-US" sz="2799" spc="209" dirty="0">
                <a:solidFill>
                  <a:srgbClr val="000000"/>
                </a:solidFill>
                <a:latin typeface="Glacial Indifference Bold"/>
              </a:rPr>
              <a:t> </a:t>
            </a:r>
            <a:r>
              <a:rPr lang="en-US" sz="2799" spc="209" dirty="0">
                <a:solidFill>
                  <a:srgbClr val="000000"/>
                </a:solidFill>
                <a:latin typeface="Glacial Indifference"/>
              </a:rPr>
              <a:t>for our upper elementary (fourth and fifth grade) students with the CBI Clergy</a:t>
            </a:r>
          </a:p>
          <a:p>
            <a:pPr marL="604519" lvl="1" indent="-302260" algn="l">
              <a:lnSpc>
                <a:spcPts val="4451"/>
              </a:lnSpc>
              <a:buFont typeface="Arial"/>
              <a:buChar char="•"/>
            </a:pPr>
            <a:r>
              <a:rPr lang="en-US" sz="2799" b="1" spc="209" dirty="0">
                <a:solidFill>
                  <a:srgbClr val="000000"/>
                </a:solidFill>
                <a:latin typeface="Glacial Indifference Bold"/>
              </a:rPr>
              <a:t>Online Hebrew learning</a:t>
            </a:r>
            <a:r>
              <a:rPr lang="en-US" sz="2799" b="1" spc="209" dirty="0">
                <a:solidFill>
                  <a:srgbClr val="000000"/>
                </a:solidFill>
                <a:latin typeface="Glacial Indifference"/>
              </a:rPr>
              <a:t> </a:t>
            </a:r>
            <a:r>
              <a:rPr lang="en-US" sz="2799" spc="209" dirty="0">
                <a:solidFill>
                  <a:srgbClr val="000000"/>
                </a:solidFill>
                <a:latin typeface="Glacial Indifference"/>
              </a:rPr>
              <a:t>for our pre-B’nei students</a:t>
            </a:r>
          </a:p>
          <a:p>
            <a:pPr marL="604519" lvl="1" indent="-302260" algn="l">
              <a:lnSpc>
                <a:spcPts val="4451"/>
              </a:lnSpc>
              <a:buFont typeface="Arial"/>
              <a:buChar char="•"/>
            </a:pPr>
            <a:r>
              <a:rPr lang="en-US" sz="2799" spc="209" dirty="0">
                <a:solidFill>
                  <a:srgbClr val="000000"/>
                </a:solidFill>
                <a:latin typeface="Glacial Indifference"/>
              </a:rPr>
              <a:t>A </a:t>
            </a:r>
            <a:r>
              <a:rPr lang="en-US" sz="2799" b="1" spc="209" dirty="0">
                <a:solidFill>
                  <a:srgbClr val="000000"/>
                </a:solidFill>
                <a:latin typeface="Glacial Indifference Bold"/>
              </a:rPr>
              <a:t>Musical Haggadah</a:t>
            </a:r>
            <a:r>
              <a:rPr lang="en-US" sz="2799" b="1" spc="209" dirty="0">
                <a:solidFill>
                  <a:srgbClr val="000000"/>
                </a:solidFill>
                <a:latin typeface="Glacial Indifference"/>
              </a:rPr>
              <a:t> </a:t>
            </a:r>
            <a:r>
              <a:rPr lang="en-US" sz="2799" spc="209" dirty="0">
                <a:solidFill>
                  <a:srgbClr val="000000"/>
                </a:solidFill>
                <a:latin typeface="Glacial Indifference"/>
              </a:rPr>
              <a:t>starring our fifth grade students and Oneg! Choir</a:t>
            </a:r>
          </a:p>
          <a:p>
            <a:pPr marL="604519" lvl="1" indent="-302260" algn="l">
              <a:lnSpc>
                <a:spcPts val="4451"/>
              </a:lnSpc>
              <a:buFont typeface="Arial"/>
              <a:buChar char="•"/>
            </a:pPr>
            <a:r>
              <a:rPr lang="en-US" sz="2799" b="1" spc="209" dirty="0">
                <a:solidFill>
                  <a:srgbClr val="000000"/>
                </a:solidFill>
                <a:latin typeface="Glacial Indifference Bold"/>
              </a:rPr>
              <a:t>Purim and Passover Fairs</a:t>
            </a:r>
            <a:r>
              <a:rPr lang="en-US" sz="2799" b="1" spc="209" dirty="0">
                <a:solidFill>
                  <a:srgbClr val="000000"/>
                </a:solidFill>
                <a:latin typeface="Glacial Indifference"/>
              </a:rPr>
              <a:t> </a:t>
            </a:r>
            <a:r>
              <a:rPr lang="en-US" sz="2799" spc="209" dirty="0">
                <a:solidFill>
                  <a:srgbClr val="000000"/>
                </a:solidFill>
                <a:latin typeface="Glacial Indifference"/>
              </a:rPr>
              <a:t>featuring circus arts from JaJa PDX and children’s author Eric Kimmel </a:t>
            </a:r>
          </a:p>
          <a:p>
            <a:pPr marL="604519" lvl="1" indent="-302260" algn="l">
              <a:lnSpc>
                <a:spcPts val="4451"/>
              </a:lnSpc>
              <a:buFont typeface="Arial"/>
              <a:buChar char="•"/>
            </a:pPr>
            <a:r>
              <a:rPr lang="en-US" sz="2799" spc="209" dirty="0">
                <a:solidFill>
                  <a:srgbClr val="000000"/>
                </a:solidFill>
                <a:latin typeface="Glacial Indifference"/>
              </a:rPr>
              <a:t>You can follow the learning and fun via our </a:t>
            </a:r>
            <a:r>
              <a:rPr lang="en-US" sz="2799" b="1" spc="209" dirty="0">
                <a:solidFill>
                  <a:srgbClr val="000000"/>
                </a:solidFill>
                <a:latin typeface="Glacial Indifference Bold"/>
              </a:rPr>
              <a:t>new Instagram</a:t>
            </a:r>
            <a:r>
              <a:rPr lang="en-US" sz="2799" spc="209" dirty="0">
                <a:solidFill>
                  <a:srgbClr val="000000"/>
                </a:solidFill>
                <a:latin typeface="Glacial Indifference"/>
              </a:rPr>
              <a:t>: @CBIschoolPDX</a:t>
            </a:r>
          </a:p>
          <a:p>
            <a:pPr algn="l">
              <a:lnSpc>
                <a:spcPts val="4451"/>
              </a:lnSpc>
            </a:pPr>
            <a:endParaRPr lang="en-US" sz="2799" spc="209" dirty="0">
              <a:solidFill>
                <a:srgbClr val="000000"/>
              </a:solidFill>
              <a:latin typeface="Glacial Indifference"/>
            </a:endParaRPr>
          </a:p>
        </p:txBody>
      </p:sp>
      <p:sp>
        <p:nvSpPr>
          <p:cNvPr id="5" name="Freeform 5"/>
          <p:cNvSpPr/>
          <p:nvPr/>
        </p:nvSpPr>
        <p:spPr>
          <a:xfrm>
            <a:off x="4955042" y="5740297"/>
            <a:ext cx="3659459" cy="4546703"/>
          </a:xfrm>
          <a:custGeom>
            <a:avLst/>
            <a:gdLst/>
            <a:ahLst/>
            <a:cxnLst/>
            <a:rect l="l" t="t" r="r" b="b"/>
            <a:pathLst>
              <a:path w="3659459" h="4546703">
                <a:moveTo>
                  <a:pt x="0" y="0"/>
                </a:moveTo>
                <a:lnTo>
                  <a:pt x="3659459" y="0"/>
                </a:lnTo>
                <a:lnTo>
                  <a:pt x="3659459" y="4546703"/>
                </a:lnTo>
                <a:lnTo>
                  <a:pt x="0" y="4546703"/>
                </a:lnTo>
                <a:lnTo>
                  <a:pt x="0" y="0"/>
                </a:lnTo>
                <a:close/>
              </a:path>
            </a:pathLst>
          </a:custGeom>
          <a:blipFill>
            <a:blip r:embed="rId3"/>
            <a:stretch>
              <a:fillRect l="-32830" r="-32830"/>
            </a:stretch>
          </a:blipFill>
        </p:spPr>
      </p:sp>
      <p:sp>
        <p:nvSpPr>
          <p:cNvPr id="6" name="Freeform 6"/>
          <p:cNvSpPr/>
          <p:nvPr/>
        </p:nvSpPr>
        <p:spPr>
          <a:xfrm>
            <a:off x="1028700" y="5585449"/>
            <a:ext cx="3642299" cy="4701551"/>
          </a:xfrm>
          <a:custGeom>
            <a:avLst/>
            <a:gdLst/>
            <a:ahLst/>
            <a:cxnLst/>
            <a:rect l="l" t="t" r="r" b="b"/>
            <a:pathLst>
              <a:path w="3642299" h="4701551">
                <a:moveTo>
                  <a:pt x="0" y="0"/>
                </a:moveTo>
                <a:lnTo>
                  <a:pt x="3642299" y="0"/>
                </a:lnTo>
                <a:lnTo>
                  <a:pt x="3642299" y="4701551"/>
                </a:lnTo>
                <a:lnTo>
                  <a:pt x="0" y="4701551"/>
                </a:lnTo>
                <a:lnTo>
                  <a:pt x="0" y="0"/>
                </a:lnTo>
                <a:close/>
              </a:path>
            </a:pathLst>
          </a:custGeom>
          <a:blipFill>
            <a:blip r:embed="rId4"/>
            <a:stretch>
              <a:fillRect l="-36054" r="-36054"/>
            </a:stretch>
          </a:blipFill>
        </p:spPr>
      </p:sp>
      <p:sp>
        <p:nvSpPr>
          <p:cNvPr id="7" name="Freeform 7"/>
          <p:cNvSpPr/>
          <p:nvPr/>
        </p:nvSpPr>
        <p:spPr>
          <a:xfrm>
            <a:off x="8900251" y="5574009"/>
            <a:ext cx="3659459" cy="4712991"/>
          </a:xfrm>
          <a:custGeom>
            <a:avLst/>
            <a:gdLst/>
            <a:ahLst/>
            <a:cxnLst/>
            <a:rect l="l" t="t" r="r" b="b"/>
            <a:pathLst>
              <a:path w="3659459" h="4712991">
                <a:moveTo>
                  <a:pt x="0" y="0"/>
                </a:moveTo>
                <a:lnTo>
                  <a:pt x="3659459" y="0"/>
                </a:lnTo>
                <a:lnTo>
                  <a:pt x="3659459" y="4712991"/>
                </a:lnTo>
                <a:lnTo>
                  <a:pt x="0" y="4712991"/>
                </a:lnTo>
                <a:lnTo>
                  <a:pt x="0" y="0"/>
                </a:lnTo>
                <a:close/>
              </a:path>
            </a:pathLst>
          </a:custGeom>
          <a:blipFill>
            <a:blip r:embed="rId5"/>
            <a:stretch>
              <a:fillRect l="-45797" t="-46603" r="-34803" b="-40369"/>
            </a:stretch>
          </a:blipFill>
        </p:spPr>
      </p:sp>
      <p:sp>
        <p:nvSpPr>
          <p:cNvPr id="8" name="Freeform 8"/>
          <p:cNvSpPr/>
          <p:nvPr/>
        </p:nvSpPr>
        <p:spPr>
          <a:xfrm>
            <a:off x="12845460" y="5740297"/>
            <a:ext cx="3659459" cy="4712991"/>
          </a:xfrm>
          <a:custGeom>
            <a:avLst/>
            <a:gdLst/>
            <a:ahLst/>
            <a:cxnLst/>
            <a:rect l="l" t="t" r="r" b="b"/>
            <a:pathLst>
              <a:path w="3659459" h="4712991">
                <a:moveTo>
                  <a:pt x="0" y="0"/>
                </a:moveTo>
                <a:lnTo>
                  <a:pt x="3659460" y="0"/>
                </a:lnTo>
                <a:lnTo>
                  <a:pt x="3659460" y="4712991"/>
                </a:lnTo>
                <a:lnTo>
                  <a:pt x="0" y="4712991"/>
                </a:lnTo>
                <a:lnTo>
                  <a:pt x="0" y="0"/>
                </a:lnTo>
                <a:close/>
              </a:path>
            </a:pathLst>
          </a:custGeom>
          <a:blipFill>
            <a:blip r:embed="rId6"/>
            <a:stretch>
              <a:fillRect l="-33956" t="-19551" r="-71336"/>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31" b="-15131"/>
            </a:stretch>
          </a:blipFill>
        </p:spPr>
      </p:sp>
      <p:sp>
        <p:nvSpPr>
          <p:cNvPr id="3" name="Freeform 3"/>
          <p:cNvSpPr/>
          <p:nvPr/>
        </p:nvSpPr>
        <p:spPr>
          <a:xfrm>
            <a:off x="11430000" y="0"/>
            <a:ext cx="3655018" cy="5482527"/>
          </a:xfrm>
          <a:custGeom>
            <a:avLst/>
            <a:gdLst/>
            <a:ahLst/>
            <a:cxnLst/>
            <a:rect l="l" t="t" r="r" b="b"/>
            <a:pathLst>
              <a:path w="3655018" h="5482527">
                <a:moveTo>
                  <a:pt x="0" y="0"/>
                </a:moveTo>
                <a:lnTo>
                  <a:pt x="3655018" y="0"/>
                </a:lnTo>
                <a:lnTo>
                  <a:pt x="3655018" y="5482527"/>
                </a:lnTo>
                <a:lnTo>
                  <a:pt x="0" y="5482527"/>
                </a:lnTo>
                <a:lnTo>
                  <a:pt x="0" y="0"/>
                </a:lnTo>
                <a:close/>
              </a:path>
            </a:pathLst>
          </a:custGeom>
          <a:blipFill>
            <a:blip r:embed="rId3"/>
            <a:stretch>
              <a:fillRect l="-54213" r="-70295"/>
            </a:stretch>
          </a:blipFill>
        </p:spPr>
      </p:sp>
      <p:sp>
        <p:nvSpPr>
          <p:cNvPr id="4" name="Freeform 4"/>
          <p:cNvSpPr/>
          <p:nvPr/>
        </p:nvSpPr>
        <p:spPr>
          <a:xfrm>
            <a:off x="10391152" y="5833173"/>
            <a:ext cx="3643152" cy="4453827"/>
          </a:xfrm>
          <a:custGeom>
            <a:avLst/>
            <a:gdLst/>
            <a:ahLst/>
            <a:cxnLst/>
            <a:rect l="l" t="t" r="r" b="b"/>
            <a:pathLst>
              <a:path w="3643152" h="4453827">
                <a:moveTo>
                  <a:pt x="0" y="0"/>
                </a:moveTo>
                <a:lnTo>
                  <a:pt x="3643152" y="0"/>
                </a:lnTo>
                <a:lnTo>
                  <a:pt x="3643152" y="4453827"/>
                </a:lnTo>
                <a:lnTo>
                  <a:pt x="0" y="4453827"/>
                </a:lnTo>
                <a:lnTo>
                  <a:pt x="0" y="0"/>
                </a:lnTo>
                <a:close/>
              </a:path>
            </a:pathLst>
          </a:custGeom>
          <a:blipFill>
            <a:blip r:embed="rId4"/>
            <a:stretch>
              <a:fillRect l="-52101" t="-24893" r="-56088" b="-2828"/>
            </a:stretch>
          </a:blipFill>
        </p:spPr>
      </p:sp>
      <p:sp>
        <p:nvSpPr>
          <p:cNvPr id="5" name="Freeform 5"/>
          <p:cNvSpPr/>
          <p:nvPr/>
        </p:nvSpPr>
        <p:spPr>
          <a:xfrm>
            <a:off x="14286209" y="2741263"/>
            <a:ext cx="4001791" cy="5997351"/>
          </a:xfrm>
          <a:custGeom>
            <a:avLst/>
            <a:gdLst/>
            <a:ahLst/>
            <a:cxnLst/>
            <a:rect l="l" t="t" r="r" b="b"/>
            <a:pathLst>
              <a:path w="4001791" h="5997351">
                <a:moveTo>
                  <a:pt x="0" y="0"/>
                </a:moveTo>
                <a:lnTo>
                  <a:pt x="4001791" y="0"/>
                </a:lnTo>
                <a:lnTo>
                  <a:pt x="4001791" y="5997351"/>
                </a:lnTo>
                <a:lnTo>
                  <a:pt x="0" y="5997351"/>
                </a:lnTo>
                <a:lnTo>
                  <a:pt x="0" y="0"/>
                </a:lnTo>
                <a:close/>
              </a:path>
            </a:pathLst>
          </a:custGeom>
          <a:blipFill>
            <a:blip r:embed="rId5"/>
            <a:stretch>
              <a:fillRect l="-40510" t="-13089" r="-94328" b="-4434"/>
            </a:stretch>
          </a:blipFill>
        </p:spPr>
      </p:sp>
      <p:sp>
        <p:nvSpPr>
          <p:cNvPr id="6" name="TextBox 6"/>
          <p:cNvSpPr txBox="1"/>
          <p:nvPr/>
        </p:nvSpPr>
        <p:spPr>
          <a:xfrm>
            <a:off x="752662" y="435173"/>
            <a:ext cx="10590238" cy="2114482"/>
          </a:xfrm>
          <a:prstGeom prst="rect">
            <a:avLst/>
          </a:prstGeom>
        </p:spPr>
        <p:txBody>
          <a:bodyPr lIns="0" tIns="0" rIns="0" bIns="0" rtlCol="0" anchor="t">
            <a:spAutoFit/>
          </a:bodyPr>
          <a:lstStyle/>
          <a:p>
            <a:pPr algn="l">
              <a:lnSpc>
                <a:spcPts val="6902"/>
              </a:lnSpc>
            </a:pPr>
            <a:r>
              <a:rPr lang="en-US" sz="4400" spc="210" dirty="0">
                <a:solidFill>
                  <a:srgbClr val="000000"/>
                </a:solidFill>
                <a:latin typeface="Rockwell" panose="02060603020205020403" pitchFamily="18" charset="0"/>
              </a:rPr>
              <a:t>WE ARE COMMITTED TO LIFELONG LEARNING, WITH:</a:t>
            </a:r>
          </a:p>
          <a:p>
            <a:pPr algn="l">
              <a:lnSpc>
                <a:spcPts val="2639"/>
              </a:lnSpc>
            </a:pPr>
            <a:endParaRPr lang="en-US" sz="3400" spc="210" dirty="0">
              <a:solidFill>
                <a:srgbClr val="000000"/>
              </a:solidFill>
              <a:latin typeface="Safira March Bold"/>
            </a:endParaRPr>
          </a:p>
        </p:txBody>
      </p:sp>
      <p:sp>
        <p:nvSpPr>
          <p:cNvPr id="7" name="TextBox 7"/>
          <p:cNvSpPr txBox="1"/>
          <p:nvPr/>
        </p:nvSpPr>
        <p:spPr>
          <a:xfrm>
            <a:off x="514731" y="2749632"/>
            <a:ext cx="10422286" cy="5393143"/>
          </a:xfrm>
          <a:prstGeom prst="rect">
            <a:avLst/>
          </a:prstGeom>
        </p:spPr>
        <p:txBody>
          <a:bodyPr lIns="0" tIns="0" rIns="0" bIns="0" rtlCol="0" anchor="t">
            <a:spAutoFit/>
          </a:bodyPr>
          <a:lstStyle/>
          <a:p>
            <a:pPr marL="803145" lvl="1" indent="-401572" algn="l">
              <a:lnSpc>
                <a:spcPts val="4724"/>
              </a:lnSpc>
              <a:buFont typeface="Arial"/>
              <a:buChar char="•"/>
            </a:pPr>
            <a:r>
              <a:rPr lang="en-US" sz="3719" spc="278" dirty="0">
                <a:solidFill>
                  <a:srgbClr val="000000"/>
                </a:solidFill>
                <a:latin typeface="Glacial Indifference"/>
              </a:rPr>
              <a:t>With an </a:t>
            </a:r>
            <a:r>
              <a:rPr lang="en-US" sz="3719" b="1" spc="278" dirty="0">
                <a:solidFill>
                  <a:srgbClr val="000000"/>
                </a:solidFill>
                <a:latin typeface="Glacial Indifference"/>
              </a:rPr>
              <a:t>Adult Hebrew class</a:t>
            </a:r>
            <a:r>
              <a:rPr lang="en-US" sz="3719" spc="278" dirty="0">
                <a:solidFill>
                  <a:srgbClr val="000000"/>
                </a:solidFill>
                <a:latin typeface="Glacial Indifference"/>
              </a:rPr>
              <a:t> of  ten students</a:t>
            </a:r>
          </a:p>
          <a:p>
            <a:pPr marL="803145" lvl="1" indent="-401572" algn="l">
              <a:lnSpc>
                <a:spcPts val="4724"/>
              </a:lnSpc>
              <a:buFont typeface="Arial"/>
              <a:buChar char="•"/>
            </a:pPr>
            <a:r>
              <a:rPr lang="en-US" sz="3719" spc="278" dirty="0">
                <a:solidFill>
                  <a:srgbClr val="000000"/>
                </a:solidFill>
                <a:latin typeface="Glacial Indifference"/>
              </a:rPr>
              <a:t>With robust </a:t>
            </a:r>
            <a:r>
              <a:rPr lang="en-US" sz="3719" b="1" spc="278" dirty="0">
                <a:solidFill>
                  <a:srgbClr val="000000"/>
                </a:solidFill>
                <a:latin typeface="Glacial Indifference"/>
              </a:rPr>
              <a:t>Adult Education Programing </a:t>
            </a:r>
            <a:r>
              <a:rPr lang="en-US" sz="3719" spc="278" dirty="0">
                <a:solidFill>
                  <a:srgbClr val="000000"/>
                </a:solidFill>
                <a:latin typeface="Glacial Indifference"/>
              </a:rPr>
              <a:t>that explored the cultural impact of the </a:t>
            </a:r>
            <a:r>
              <a:rPr lang="en-US" sz="3719" b="1" spc="278" dirty="0">
                <a:solidFill>
                  <a:srgbClr val="000000"/>
                </a:solidFill>
                <a:latin typeface="Glacial Indifference"/>
              </a:rPr>
              <a:t>Yiddish and Ladino Languages</a:t>
            </a:r>
            <a:r>
              <a:rPr lang="en-US" sz="3719" spc="278" dirty="0">
                <a:solidFill>
                  <a:srgbClr val="000000"/>
                </a:solidFill>
                <a:latin typeface="Glacial Indifference"/>
              </a:rPr>
              <a:t> by bringing prominent speakers to our campus</a:t>
            </a:r>
          </a:p>
          <a:p>
            <a:pPr marL="803145" lvl="1" indent="-401572" algn="l">
              <a:lnSpc>
                <a:spcPts val="4724"/>
              </a:lnSpc>
              <a:buFont typeface="Arial"/>
              <a:buChar char="•"/>
            </a:pPr>
            <a:r>
              <a:rPr lang="en-US" sz="3719" spc="278" dirty="0">
                <a:solidFill>
                  <a:srgbClr val="000000"/>
                </a:solidFill>
                <a:latin typeface="Glacial Indifference"/>
              </a:rPr>
              <a:t>Weekly </a:t>
            </a:r>
            <a:r>
              <a:rPr lang="en-US" sz="3719" b="1" spc="278" dirty="0">
                <a:solidFill>
                  <a:srgbClr val="000000"/>
                </a:solidFill>
                <a:latin typeface="Glacial Indifference"/>
              </a:rPr>
              <a:t>online Torah Study </a:t>
            </a:r>
            <a:r>
              <a:rPr lang="en-US" sz="3719" spc="278" dirty="0">
                <a:solidFill>
                  <a:srgbClr val="000000"/>
                </a:solidFill>
                <a:latin typeface="Glacial Indifference"/>
              </a:rPr>
              <a:t>with international scholars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5131" b="-15131"/>
            </a:stretch>
          </a:blipFill>
        </p:spPr>
      </p:sp>
      <p:sp>
        <p:nvSpPr>
          <p:cNvPr id="3" name="TextBox 3"/>
          <p:cNvSpPr txBox="1"/>
          <p:nvPr/>
        </p:nvSpPr>
        <p:spPr>
          <a:xfrm>
            <a:off x="699004" y="471827"/>
            <a:ext cx="17076994" cy="5386090"/>
          </a:xfrm>
          <a:prstGeom prst="rect">
            <a:avLst/>
          </a:prstGeom>
        </p:spPr>
        <p:txBody>
          <a:bodyPr lIns="0" tIns="0" rIns="0" bIns="0" rtlCol="0" anchor="t">
            <a:spAutoFit/>
          </a:bodyPr>
          <a:lstStyle/>
          <a:p>
            <a:pPr algn="l">
              <a:lnSpc>
                <a:spcPts val="6995"/>
              </a:lnSpc>
            </a:pPr>
            <a:r>
              <a:rPr lang="en-US" sz="3600" spc="329" dirty="0">
                <a:solidFill>
                  <a:srgbClr val="000000"/>
                </a:solidFill>
                <a:latin typeface="Glacial Indifference"/>
              </a:rPr>
              <a:t>We supported all this learning with </a:t>
            </a:r>
            <a:r>
              <a:rPr lang="en-US" sz="3600" b="1" spc="329" dirty="0">
                <a:solidFill>
                  <a:srgbClr val="000000"/>
                </a:solidFill>
                <a:latin typeface="Glacial Indifference Bold"/>
              </a:rPr>
              <a:t>Back to School Night</a:t>
            </a:r>
            <a:r>
              <a:rPr lang="en-US" sz="3600" spc="329" dirty="0">
                <a:solidFill>
                  <a:srgbClr val="000000"/>
                </a:solidFill>
                <a:latin typeface="Glacial Indifference"/>
              </a:rPr>
              <a:t>, our record-breaking </a:t>
            </a:r>
            <a:r>
              <a:rPr lang="en-US" sz="3600" spc="329" dirty="0" smtClean="0">
                <a:solidFill>
                  <a:srgbClr val="000000"/>
                </a:solidFill>
                <a:latin typeface="Glacial Indifference"/>
              </a:rPr>
              <a:t>fundraiser, which, under the leadership of </a:t>
            </a:r>
            <a:r>
              <a:rPr lang="en-US" sz="3600" b="1" spc="329" dirty="0" smtClean="0">
                <a:solidFill>
                  <a:srgbClr val="000000"/>
                </a:solidFill>
                <a:latin typeface="Glacial Indifference"/>
              </a:rPr>
              <a:t>Michelle Gradow,</a:t>
            </a:r>
            <a:endParaRPr lang="en-US" sz="3600" spc="329" dirty="0">
              <a:solidFill>
                <a:srgbClr val="000000"/>
              </a:solidFill>
              <a:latin typeface="Glacial Indifference"/>
            </a:endParaRPr>
          </a:p>
          <a:p>
            <a:pPr marL="949951" lvl="1" indent="-474975" algn="l">
              <a:lnSpc>
                <a:spcPts val="6995"/>
              </a:lnSpc>
              <a:buFont typeface="Arial"/>
              <a:buChar char="•"/>
            </a:pPr>
            <a:r>
              <a:rPr lang="en-US" sz="3600" b="1" spc="329" dirty="0" smtClean="0">
                <a:solidFill>
                  <a:srgbClr val="000000"/>
                </a:solidFill>
                <a:latin typeface="Glacial Indifference"/>
              </a:rPr>
              <a:t>Netted  </a:t>
            </a:r>
            <a:r>
              <a:rPr lang="en-US" sz="3600" b="1" spc="329" dirty="0">
                <a:solidFill>
                  <a:srgbClr val="000000"/>
                </a:solidFill>
                <a:latin typeface="Glacial Indifference Bold"/>
              </a:rPr>
              <a:t>$364,388 </a:t>
            </a:r>
            <a:r>
              <a:rPr lang="en-US" sz="3600" spc="329" dirty="0">
                <a:solidFill>
                  <a:srgbClr val="000000"/>
                </a:solidFill>
                <a:latin typeface="Glacial Indifference Bold"/>
              </a:rPr>
              <a:t>for educational programming at CBI</a:t>
            </a:r>
          </a:p>
          <a:p>
            <a:pPr marL="949951" lvl="1" indent="-474975" algn="l">
              <a:lnSpc>
                <a:spcPts val="6995"/>
              </a:lnSpc>
              <a:buFont typeface="Arial"/>
              <a:buChar char="•"/>
            </a:pPr>
            <a:r>
              <a:rPr lang="en-US" sz="3600" spc="329" dirty="0">
                <a:solidFill>
                  <a:srgbClr val="000000"/>
                </a:solidFill>
                <a:latin typeface="Glacial Indifference"/>
              </a:rPr>
              <a:t>(and </a:t>
            </a:r>
            <a:r>
              <a:rPr lang="en-US" sz="3600" spc="329" dirty="0" smtClean="0">
                <a:solidFill>
                  <a:srgbClr val="000000"/>
                </a:solidFill>
                <a:latin typeface="Glacial Indifference"/>
              </a:rPr>
              <a:t>gave </a:t>
            </a:r>
            <a:r>
              <a:rPr lang="en-US" sz="3600" spc="329" dirty="0">
                <a:solidFill>
                  <a:srgbClr val="000000"/>
                </a:solidFill>
                <a:latin typeface="Glacial Indifference"/>
              </a:rPr>
              <a:t>us all a chance to spend a fabulous evening together, and to explore The Jennie)</a:t>
            </a:r>
          </a:p>
          <a:p>
            <a:pPr algn="l">
              <a:lnSpc>
                <a:spcPts val="6995"/>
              </a:lnSpc>
            </a:pPr>
            <a:endParaRPr lang="en-US" sz="3600" spc="329" dirty="0">
              <a:solidFill>
                <a:srgbClr val="000000"/>
              </a:solidFill>
              <a:latin typeface="Glacial Indifference"/>
            </a:endParaRPr>
          </a:p>
        </p:txBody>
      </p:sp>
      <p:sp>
        <p:nvSpPr>
          <p:cNvPr id="4" name="Freeform 4"/>
          <p:cNvSpPr/>
          <p:nvPr/>
        </p:nvSpPr>
        <p:spPr>
          <a:xfrm>
            <a:off x="4955042" y="5740297"/>
            <a:ext cx="3659459" cy="4546703"/>
          </a:xfrm>
          <a:custGeom>
            <a:avLst/>
            <a:gdLst/>
            <a:ahLst/>
            <a:cxnLst/>
            <a:rect l="l" t="t" r="r" b="b"/>
            <a:pathLst>
              <a:path w="3659459" h="4546703">
                <a:moveTo>
                  <a:pt x="0" y="0"/>
                </a:moveTo>
                <a:lnTo>
                  <a:pt x="3659459" y="0"/>
                </a:lnTo>
                <a:lnTo>
                  <a:pt x="3659459" y="4546703"/>
                </a:lnTo>
                <a:lnTo>
                  <a:pt x="0" y="4546703"/>
                </a:lnTo>
                <a:lnTo>
                  <a:pt x="0" y="0"/>
                </a:lnTo>
                <a:close/>
              </a:path>
            </a:pathLst>
          </a:custGeom>
          <a:blipFill>
            <a:blip r:embed="rId3"/>
            <a:stretch>
              <a:fillRect l="-43067" r="-43067"/>
            </a:stretch>
          </a:blipFill>
        </p:spPr>
      </p:sp>
      <p:sp>
        <p:nvSpPr>
          <p:cNvPr id="5" name="Freeform 5"/>
          <p:cNvSpPr/>
          <p:nvPr/>
        </p:nvSpPr>
        <p:spPr>
          <a:xfrm>
            <a:off x="1028700" y="5585449"/>
            <a:ext cx="3642299" cy="4701551"/>
          </a:xfrm>
          <a:custGeom>
            <a:avLst/>
            <a:gdLst/>
            <a:ahLst/>
            <a:cxnLst/>
            <a:rect l="l" t="t" r="r" b="b"/>
            <a:pathLst>
              <a:path w="3642299" h="4701551">
                <a:moveTo>
                  <a:pt x="0" y="0"/>
                </a:moveTo>
                <a:lnTo>
                  <a:pt x="3642299" y="0"/>
                </a:lnTo>
                <a:lnTo>
                  <a:pt x="3642299" y="4701551"/>
                </a:lnTo>
                <a:lnTo>
                  <a:pt x="0" y="4701551"/>
                </a:lnTo>
                <a:lnTo>
                  <a:pt x="0" y="0"/>
                </a:lnTo>
                <a:close/>
              </a:path>
            </a:pathLst>
          </a:custGeom>
          <a:blipFill>
            <a:blip r:embed="rId4"/>
            <a:stretch>
              <a:fillRect t="-8175" b="-8175"/>
            </a:stretch>
          </a:blipFill>
        </p:spPr>
      </p:sp>
      <p:sp>
        <p:nvSpPr>
          <p:cNvPr id="6" name="Freeform 6"/>
          <p:cNvSpPr/>
          <p:nvPr/>
        </p:nvSpPr>
        <p:spPr>
          <a:xfrm>
            <a:off x="8900251" y="5574009"/>
            <a:ext cx="3659459" cy="4712991"/>
          </a:xfrm>
          <a:custGeom>
            <a:avLst/>
            <a:gdLst/>
            <a:ahLst/>
            <a:cxnLst/>
            <a:rect l="l" t="t" r="r" b="b"/>
            <a:pathLst>
              <a:path w="3659459" h="4712991">
                <a:moveTo>
                  <a:pt x="0" y="0"/>
                </a:moveTo>
                <a:lnTo>
                  <a:pt x="3659459" y="0"/>
                </a:lnTo>
                <a:lnTo>
                  <a:pt x="3659459" y="4712991"/>
                </a:lnTo>
                <a:lnTo>
                  <a:pt x="0" y="4712991"/>
                </a:lnTo>
                <a:lnTo>
                  <a:pt x="0" y="0"/>
                </a:lnTo>
                <a:close/>
              </a:path>
            </a:pathLst>
          </a:custGeom>
          <a:blipFill>
            <a:blip r:embed="rId5"/>
            <a:stretch>
              <a:fillRect l="-69801" r="-23141"/>
            </a:stretch>
          </a:blipFill>
        </p:spPr>
      </p:sp>
      <p:sp>
        <p:nvSpPr>
          <p:cNvPr id="7" name="Freeform 7"/>
          <p:cNvSpPr/>
          <p:nvPr/>
        </p:nvSpPr>
        <p:spPr>
          <a:xfrm>
            <a:off x="12845460" y="5740297"/>
            <a:ext cx="3659459" cy="4712991"/>
          </a:xfrm>
          <a:custGeom>
            <a:avLst/>
            <a:gdLst/>
            <a:ahLst/>
            <a:cxnLst/>
            <a:rect l="l" t="t" r="r" b="b"/>
            <a:pathLst>
              <a:path w="3659459" h="4712991">
                <a:moveTo>
                  <a:pt x="0" y="0"/>
                </a:moveTo>
                <a:lnTo>
                  <a:pt x="3659460" y="0"/>
                </a:lnTo>
                <a:lnTo>
                  <a:pt x="3659460" y="4712991"/>
                </a:lnTo>
                <a:lnTo>
                  <a:pt x="0" y="4712991"/>
                </a:lnTo>
                <a:lnTo>
                  <a:pt x="0" y="0"/>
                </a:lnTo>
                <a:close/>
              </a:path>
            </a:pathLst>
          </a:custGeom>
          <a:blipFill>
            <a:blip r:embed="rId6"/>
            <a:stretch>
              <a:fillRect l="-46712" r="-46712"/>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31" b="-15131"/>
            </a:stretch>
          </a:blipFill>
        </p:spPr>
      </p:sp>
      <p:sp>
        <p:nvSpPr>
          <p:cNvPr id="3" name="Freeform 3"/>
          <p:cNvSpPr/>
          <p:nvPr/>
        </p:nvSpPr>
        <p:spPr>
          <a:xfrm>
            <a:off x="11430000" y="0"/>
            <a:ext cx="3655018" cy="5482527"/>
          </a:xfrm>
          <a:custGeom>
            <a:avLst/>
            <a:gdLst/>
            <a:ahLst/>
            <a:cxnLst/>
            <a:rect l="l" t="t" r="r" b="b"/>
            <a:pathLst>
              <a:path w="3655018" h="5482527">
                <a:moveTo>
                  <a:pt x="0" y="0"/>
                </a:moveTo>
                <a:lnTo>
                  <a:pt x="3655018" y="0"/>
                </a:lnTo>
                <a:lnTo>
                  <a:pt x="3655018" y="5482527"/>
                </a:lnTo>
                <a:lnTo>
                  <a:pt x="0" y="5482527"/>
                </a:lnTo>
                <a:lnTo>
                  <a:pt x="0" y="0"/>
                </a:lnTo>
                <a:close/>
              </a:path>
            </a:pathLst>
          </a:custGeom>
          <a:blipFill>
            <a:blip r:embed="rId3"/>
            <a:stretch>
              <a:fillRect l="-91461" r="-33257"/>
            </a:stretch>
          </a:blipFill>
        </p:spPr>
      </p:sp>
      <p:sp>
        <p:nvSpPr>
          <p:cNvPr id="4" name="Freeform 4"/>
          <p:cNvSpPr/>
          <p:nvPr/>
        </p:nvSpPr>
        <p:spPr>
          <a:xfrm>
            <a:off x="10391152" y="5833173"/>
            <a:ext cx="3643152" cy="4453827"/>
          </a:xfrm>
          <a:custGeom>
            <a:avLst/>
            <a:gdLst/>
            <a:ahLst/>
            <a:cxnLst/>
            <a:rect l="l" t="t" r="r" b="b"/>
            <a:pathLst>
              <a:path w="3643152" h="4453827">
                <a:moveTo>
                  <a:pt x="0" y="0"/>
                </a:moveTo>
                <a:lnTo>
                  <a:pt x="3643152" y="0"/>
                </a:lnTo>
                <a:lnTo>
                  <a:pt x="3643152" y="4453827"/>
                </a:lnTo>
                <a:lnTo>
                  <a:pt x="0" y="4453827"/>
                </a:lnTo>
                <a:lnTo>
                  <a:pt x="0" y="0"/>
                </a:lnTo>
                <a:close/>
              </a:path>
            </a:pathLst>
          </a:custGeom>
          <a:blipFill>
            <a:blip r:embed="rId4"/>
            <a:stretch>
              <a:fillRect l="-58668" r="-58668"/>
            </a:stretch>
          </a:blipFill>
        </p:spPr>
      </p:sp>
      <p:sp>
        <p:nvSpPr>
          <p:cNvPr id="5" name="Freeform 5"/>
          <p:cNvSpPr/>
          <p:nvPr/>
        </p:nvSpPr>
        <p:spPr>
          <a:xfrm>
            <a:off x="14286209" y="2741263"/>
            <a:ext cx="4001791" cy="5997351"/>
          </a:xfrm>
          <a:custGeom>
            <a:avLst/>
            <a:gdLst/>
            <a:ahLst/>
            <a:cxnLst/>
            <a:rect l="l" t="t" r="r" b="b"/>
            <a:pathLst>
              <a:path w="4001791" h="5997351">
                <a:moveTo>
                  <a:pt x="0" y="0"/>
                </a:moveTo>
                <a:lnTo>
                  <a:pt x="4001791" y="0"/>
                </a:lnTo>
                <a:lnTo>
                  <a:pt x="4001791" y="5997351"/>
                </a:lnTo>
                <a:lnTo>
                  <a:pt x="0" y="5997351"/>
                </a:lnTo>
                <a:lnTo>
                  <a:pt x="0" y="0"/>
                </a:lnTo>
                <a:close/>
              </a:path>
            </a:pathLst>
          </a:custGeom>
          <a:blipFill>
            <a:blip r:embed="rId5"/>
            <a:stretch>
              <a:fillRect t="-107" b="-107"/>
            </a:stretch>
          </a:blipFill>
        </p:spPr>
      </p:sp>
      <p:sp>
        <p:nvSpPr>
          <p:cNvPr id="6" name="TextBox 6"/>
          <p:cNvSpPr txBox="1"/>
          <p:nvPr/>
        </p:nvSpPr>
        <p:spPr>
          <a:xfrm>
            <a:off x="598707" y="99761"/>
            <a:ext cx="10590238" cy="1699889"/>
          </a:xfrm>
          <a:prstGeom prst="rect">
            <a:avLst/>
          </a:prstGeom>
        </p:spPr>
        <p:txBody>
          <a:bodyPr lIns="0" tIns="0" rIns="0" bIns="0" rtlCol="0" anchor="t">
            <a:spAutoFit/>
          </a:bodyPr>
          <a:lstStyle/>
          <a:p>
            <a:pPr algn="l">
              <a:lnSpc>
                <a:spcPts val="5642"/>
              </a:lnSpc>
            </a:pPr>
            <a:r>
              <a:rPr lang="en-US" sz="4800" spc="192" dirty="0">
                <a:solidFill>
                  <a:srgbClr val="000000"/>
                </a:solidFill>
                <a:latin typeface="Rockwell" panose="02060603020205020403" pitchFamily="18" charset="0"/>
              </a:rPr>
              <a:t>WE CELEBRATED </a:t>
            </a:r>
          </a:p>
          <a:p>
            <a:pPr algn="l">
              <a:lnSpc>
                <a:spcPts val="5642"/>
              </a:lnSpc>
            </a:pPr>
            <a:r>
              <a:rPr lang="en-US" sz="4800" spc="192" dirty="0">
                <a:solidFill>
                  <a:srgbClr val="000000"/>
                </a:solidFill>
                <a:latin typeface="Rockwell" panose="02060603020205020403" pitchFamily="18" charset="0"/>
              </a:rPr>
              <a:t>TOGETHER, TOO:</a:t>
            </a:r>
          </a:p>
          <a:p>
            <a:pPr algn="l">
              <a:lnSpc>
                <a:spcPts val="1820"/>
              </a:lnSpc>
            </a:pPr>
            <a:endParaRPr lang="en-US" sz="3100" spc="192" dirty="0">
              <a:solidFill>
                <a:srgbClr val="000000"/>
              </a:solidFill>
              <a:latin typeface="Safira March Bold"/>
            </a:endParaRPr>
          </a:p>
        </p:txBody>
      </p:sp>
      <p:sp>
        <p:nvSpPr>
          <p:cNvPr id="7" name="TextBox 7"/>
          <p:cNvSpPr txBox="1"/>
          <p:nvPr/>
        </p:nvSpPr>
        <p:spPr>
          <a:xfrm>
            <a:off x="598707" y="1769055"/>
            <a:ext cx="9916893" cy="8797280"/>
          </a:xfrm>
          <a:prstGeom prst="rect">
            <a:avLst/>
          </a:prstGeom>
        </p:spPr>
        <p:txBody>
          <a:bodyPr wrap="square" lIns="0" tIns="0" rIns="0" bIns="0" rtlCol="0" anchor="t">
            <a:spAutoFit/>
          </a:bodyPr>
          <a:lstStyle/>
          <a:p>
            <a:pPr marL="824734" lvl="1" indent="-412367" algn="l">
              <a:lnSpc>
                <a:spcPts val="4851"/>
              </a:lnSpc>
              <a:buFont typeface="Arial"/>
              <a:buChar char="•"/>
            </a:pPr>
            <a:r>
              <a:rPr lang="en-US" sz="3600" spc="286" dirty="0">
                <a:solidFill>
                  <a:srgbClr val="000000"/>
                </a:solidFill>
                <a:latin typeface="Glacial Indifference"/>
              </a:rPr>
              <a:t>In addition to our </a:t>
            </a:r>
            <a:r>
              <a:rPr lang="en-US" sz="3600" b="1" spc="286" dirty="0" smtClean="0">
                <a:solidFill>
                  <a:srgbClr val="000000"/>
                </a:solidFill>
                <a:latin typeface="Glacial Indifference"/>
              </a:rPr>
              <a:t>thirty-two </a:t>
            </a:r>
            <a:r>
              <a:rPr lang="en-US" sz="3600" b="1" spc="286" dirty="0">
                <a:solidFill>
                  <a:srgbClr val="000000"/>
                </a:solidFill>
                <a:latin typeface="Glacial Indifference"/>
              </a:rPr>
              <a:t>B’nei Mitzvah</a:t>
            </a:r>
            <a:r>
              <a:rPr lang="en-US" sz="3600" spc="286" dirty="0">
                <a:solidFill>
                  <a:srgbClr val="000000"/>
                </a:solidFill>
                <a:latin typeface="Glacial Indifference"/>
              </a:rPr>
              <a:t>, we celebrated </a:t>
            </a:r>
            <a:r>
              <a:rPr lang="en-US" sz="3600" spc="286" dirty="0">
                <a:solidFill>
                  <a:srgbClr val="000000"/>
                </a:solidFill>
                <a:latin typeface="Glacial Indifference Bold"/>
              </a:rPr>
              <a:t>six weddings</a:t>
            </a:r>
          </a:p>
          <a:p>
            <a:pPr marL="824734" lvl="1" indent="-412367" algn="l">
              <a:lnSpc>
                <a:spcPts val="4851"/>
              </a:lnSpc>
              <a:buFont typeface="Arial"/>
              <a:buChar char="•"/>
            </a:pPr>
            <a:r>
              <a:rPr lang="en-US" sz="3600" b="1" spc="286" dirty="0" smtClean="0">
                <a:solidFill>
                  <a:srgbClr val="000000"/>
                </a:solidFill>
                <a:latin typeface="Glacial Indifference Bold"/>
              </a:rPr>
              <a:t>Eight </a:t>
            </a:r>
            <a:r>
              <a:rPr lang="en-US" sz="3600" b="1" spc="286" dirty="0">
                <a:solidFill>
                  <a:srgbClr val="000000"/>
                </a:solidFill>
                <a:latin typeface="Glacial Indifference Bold"/>
              </a:rPr>
              <a:t>baby namings</a:t>
            </a:r>
            <a:r>
              <a:rPr lang="en-US" sz="3600" spc="286" dirty="0">
                <a:solidFill>
                  <a:srgbClr val="000000"/>
                </a:solidFill>
                <a:latin typeface="Glacial Indifference"/>
              </a:rPr>
              <a:t>, </a:t>
            </a:r>
          </a:p>
          <a:p>
            <a:pPr marL="824734" lvl="1" indent="-412367" algn="l">
              <a:lnSpc>
                <a:spcPts val="4851"/>
              </a:lnSpc>
              <a:buFont typeface="Arial"/>
              <a:buChar char="•"/>
            </a:pPr>
            <a:r>
              <a:rPr lang="en-US" sz="3600" spc="286" dirty="0" smtClean="0">
                <a:solidFill>
                  <a:srgbClr val="000000"/>
                </a:solidFill>
                <a:latin typeface="Glacial Indifference"/>
              </a:rPr>
              <a:t>And </a:t>
            </a:r>
            <a:r>
              <a:rPr lang="en-US" sz="3600" b="1" spc="286" dirty="0">
                <a:solidFill>
                  <a:srgbClr val="000000"/>
                </a:solidFill>
                <a:latin typeface="Glacial Indifference Bold"/>
              </a:rPr>
              <a:t>eight conversion blessings</a:t>
            </a:r>
            <a:r>
              <a:rPr lang="en-US" sz="3600" b="1" spc="286" dirty="0">
                <a:solidFill>
                  <a:srgbClr val="000000"/>
                </a:solidFill>
                <a:latin typeface="Glacial Indifference"/>
              </a:rPr>
              <a:t> </a:t>
            </a:r>
            <a:r>
              <a:rPr lang="en-US" sz="3600" spc="286" dirty="0">
                <a:solidFill>
                  <a:srgbClr val="000000"/>
                </a:solidFill>
                <a:latin typeface="Glacial Indifference"/>
              </a:rPr>
              <a:t>for babies born to gay Israeli dads via gestational surrogacy—something which until very recently was not legal for them at home!</a:t>
            </a:r>
          </a:p>
          <a:p>
            <a:pPr marL="824734" lvl="1" indent="-412367" algn="l">
              <a:lnSpc>
                <a:spcPts val="4851"/>
              </a:lnSpc>
              <a:buFont typeface="Arial"/>
              <a:buChar char="•"/>
            </a:pPr>
            <a:r>
              <a:rPr lang="en-US" sz="3600" spc="286" dirty="0">
                <a:solidFill>
                  <a:srgbClr val="000000"/>
                </a:solidFill>
                <a:latin typeface="Glacial Indifference"/>
              </a:rPr>
              <a:t>We honored </a:t>
            </a:r>
            <a:r>
              <a:rPr lang="en-US" sz="3600" b="1" spc="286" dirty="0">
                <a:solidFill>
                  <a:srgbClr val="000000"/>
                </a:solidFill>
                <a:latin typeface="Glacial Indifference Bold"/>
              </a:rPr>
              <a:t>Education Director Ben Sandler’s twenty years of leadership</a:t>
            </a:r>
            <a:r>
              <a:rPr lang="en-US" sz="3600" spc="286" dirty="0">
                <a:solidFill>
                  <a:srgbClr val="000000"/>
                </a:solidFill>
                <a:latin typeface="Glacial Indifference"/>
              </a:rPr>
              <a:t>, and established The Ben Sandler Religious Education Support Fund </a:t>
            </a:r>
          </a:p>
          <a:p>
            <a:pPr algn="l">
              <a:lnSpc>
                <a:spcPts val="4851"/>
              </a:lnSpc>
            </a:pPr>
            <a:endParaRPr lang="en-US" sz="3600" spc="286" dirty="0">
              <a:solidFill>
                <a:srgbClr val="000000"/>
              </a:solidFill>
              <a:latin typeface="Glacial Indifferenc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31474"/>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5131" b="-15131"/>
            </a:stretch>
          </a:blipFill>
        </p:spPr>
      </p:sp>
      <p:sp>
        <p:nvSpPr>
          <p:cNvPr id="3" name="TextBox 3"/>
          <p:cNvSpPr txBox="1"/>
          <p:nvPr/>
        </p:nvSpPr>
        <p:spPr>
          <a:xfrm>
            <a:off x="1735118" y="517014"/>
            <a:ext cx="14855864" cy="7919989"/>
          </a:xfrm>
          <a:prstGeom prst="rect">
            <a:avLst/>
          </a:prstGeom>
        </p:spPr>
        <p:txBody>
          <a:bodyPr lIns="0" tIns="0" rIns="0" bIns="0" rtlCol="0" anchor="t">
            <a:spAutoFit/>
          </a:bodyPr>
          <a:lstStyle/>
          <a:p>
            <a:pPr algn="ctr"/>
            <a:r>
              <a:rPr lang="en-US" sz="5399" spc="334" dirty="0">
                <a:solidFill>
                  <a:srgbClr val="000000"/>
                </a:solidFill>
                <a:latin typeface="Safira March Bold"/>
              </a:rPr>
              <a:t> </a:t>
            </a:r>
            <a:endParaRPr lang="en-US" sz="5399" spc="334" dirty="0" smtClean="0">
              <a:solidFill>
                <a:srgbClr val="000000"/>
              </a:solidFill>
              <a:latin typeface="Safira March Bold"/>
            </a:endParaRPr>
          </a:p>
          <a:p>
            <a:pPr algn="ctr"/>
            <a:r>
              <a:rPr lang="en-US" sz="6600" spc="334" dirty="0" smtClean="0">
                <a:solidFill>
                  <a:srgbClr val="000000"/>
                </a:solidFill>
                <a:latin typeface="Rockwell" panose="02060603020205020403" pitchFamily="18" charset="0"/>
              </a:rPr>
              <a:t>WE </a:t>
            </a:r>
            <a:r>
              <a:rPr lang="en-US" sz="6600" spc="334" dirty="0">
                <a:solidFill>
                  <a:srgbClr val="000000"/>
                </a:solidFill>
                <a:latin typeface="Rockwell" panose="02060603020205020403" pitchFamily="18" charset="0"/>
              </a:rPr>
              <a:t>ARE LOOKING AHEAD TO SOME SIGNIFICANT—AND BITTERSWEET</a:t>
            </a:r>
            <a:r>
              <a:rPr lang="en-US" sz="6600" spc="334" dirty="0" smtClean="0">
                <a:solidFill>
                  <a:srgbClr val="000000"/>
                </a:solidFill>
                <a:latin typeface="Rockwell" panose="02060603020205020403" pitchFamily="18" charset="0"/>
              </a:rPr>
              <a:t>—</a:t>
            </a:r>
          </a:p>
          <a:p>
            <a:pPr algn="ctr"/>
            <a:endParaRPr lang="en-US" sz="6600" spc="334" dirty="0" smtClean="0">
              <a:solidFill>
                <a:srgbClr val="000000"/>
              </a:solidFill>
              <a:latin typeface="Rockwell" panose="02060603020205020403" pitchFamily="18" charset="0"/>
            </a:endParaRPr>
          </a:p>
          <a:p>
            <a:pPr algn="ctr">
              <a:lnSpc>
                <a:spcPts val="11771"/>
              </a:lnSpc>
            </a:pPr>
            <a:r>
              <a:rPr lang="en-US" sz="9600" spc="334" dirty="0" smtClean="0">
                <a:solidFill>
                  <a:srgbClr val="000000"/>
                </a:solidFill>
                <a:latin typeface="The Seasons" panose="020B0604020202020204" charset="0"/>
              </a:rPr>
              <a:t>CHANGES </a:t>
            </a:r>
            <a:r>
              <a:rPr lang="en-US" sz="9600" spc="334" dirty="0">
                <a:solidFill>
                  <a:srgbClr val="000000"/>
                </a:solidFill>
                <a:latin typeface="The Seasons" panose="020B0604020202020204" charset="0"/>
              </a:rPr>
              <a:t>IN THE COMING YEARS: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5131" b="-15131"/>
            </a:stretch>
          </a:blipFill>
        </p:spPr>
      </p:sp>
      <p:sp>
        <p:nvSpPr>
          <p:cNvPr id="3" name="Freeform 3"/>
          <p:cNvSpPr/>
          <p:nvPr/>
        </p:nvSpPr>
        <p:spPr>
          <a:xfrm>
            <a:off x="11308738"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l="-62" r="-62"/>
            </a:stretch>
          </a:blipFill>
        </p:spPr>
      </p:sp>
      <p:sp>
        <p:nvSpPr>
          <p:cNvPr id="4" name="TextBox 4"/>
          <p:cNvSpPr txBox="1"/>
          <p:nvPr/>
        </p:nvSpPr>
        <p:spPr>
          <a:xfrm>
            <a:off x="1077689" y="2707953"/>
            <a:ext cx="9301105" cy="3462486"/>
          </a:xfrm>
          <a:prstGeom prst="rect">
            <a:avLst/>
          </a:prstGeom>
        </p:spPr>
        <p:txBody>
          <a:bodyPr lIns="0" tIns="0" rIns="0" bIns="0" rtlCol="0" anchor="t">
            <a:spAutoFit/>
          </a:bodyPr>
          <a:lstStyle/>
          <a:p>
            <a:pPr algn="ctr">
              <a:lnSpc>
                <a:spcPts val="8981"/>
              </a:lnSpc>
            </a:pPr>
            <a:r>
              <a:rPr lang="en-US" sz="9600" spc="305" dirty="0">
                <a:solidFill>
                  <a:srgbClr val="000000"/>
                </a:solidFill>
                <a:latin typeface="Rockwell" panose="02060603020205020403" pitchFamily="18" charset="0"/>
              </a:rPr>
              <a:t>CANTOR </a:t>
            </a:r>
          </a:p>
          <a:p>
            <a:pPr algn="ctr">
              <a:lnSpc>
                <a:spcPts val="8981"/>
              </a:lnSpc>
            </a:pPr>
            <a:r>
              <a:rPr lang="en-US" sz="9600" spc="305" dirty="0">
                <a:solidFill>
                  <a:srgbClr val="000000"/>
                </a:solidFill>
                <a:latin typeface="Rockwell" panose="02060603020205020403" pitchFamily="18" charset="0"/>
              </a:rPr>
              <a:t>IDA RAE CAHANA </a:t>
            </a:r>
          </a:p>
        </p:txBody>
      </p:sp>
      <p:sp>
        <p:nvSpPr>
          <p:cNvPr id="5" name="TextBox 5"/>
          <p:cNvSpPr txBox="1"/>
          <p:nvPr/>
        </p:nvSpPr>
        <p:spPr>
          <a:xfrm>
            <a:off x="391887" y="6555804"/>
            <a:ext cx="10672709" cy="1533317"/>
          </a:xfrm>
          <a:prstGeom prst="rect">
            <a:avLst/>
          </a:prstGeom>
        </p:spPr>
        <p:txBody>
          <a:bodyPr lIns="0" tIns="0" rIns="0" bIns="0" rtlCol="0" anchor="t">
            <a:spAutoFit/>
          </a:bodyPr>
          <a:lstStyle/>
          <a:p>
            <a:pPr algn="ctr">
              <a:lnSpc>
                <a:spcPts val="5929"/>
              </a:lnSpc>
            </a:pPr>
            <a:r>
              <a:rPr lang="en-US" sz="5439" spc="337" dirty="0">
                <a:solidFill>
                  <a:srgbClr val="000000"/>
                </a:solidFill>
                <a:latin typeface="The Seasons"/>
              </a:rPr>
              <a:t>announced her plans </a:t>
            </a:r>
          </a:p>
          <a:p>
            <a:pPr marL="0" lvl="0" indent="0" algn="ctr">
              <a:lnSpc>
                <a:spcPts val="5929"/>
              </a:lnSpc>
            </a:pPr>
            <a:r>
              <a:rPr lang="en-US" sz="5439" spc="337" dirty="0">
                <a:solidFill>
                  <a:srgbClr val="000000"/>
                </a:solidFill>
                <a:latin typeface="The Seasons"/>
              </a:rPr>
              <a:t>to retire next June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5131" b="-15131"/>
            </a:stretch>
          </a:blipFill>
        </p:spPr>
      </p:sp>
      <p:sp>
        <p:nvSpPr>
          <p:cNvPr id="3" name="Freeform 3"/>
          <p:cNvSpPr/>
          <p:nvPr/>
        </p:nvSpPr>
        <p:spPr>
          <a:xfrm>
            <a:off x="11308738"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3"/>
            <a:stretch>
              <a:fillRect l="-62" r="-62"/>
            </a:stretch>
          </a:blipFill>
        </p:spPr>
      </p:sp>
      <p:sp>
        <p:nvSpPr>
          <p:cNvPr id="4" name="TextBox 4"/>
          <p:cNvSpPr txBox="1"/>
          <p:nvPr/>
        </p:nvSpPr>
        <p:spPr>
          <a:xfrm>
            <a:off x="1077689" y="3348601"/>
            <a:ext cx="9301105" cy="3462486"/>
          </a:xfrm>
          <a:prstGeom prst="rect">
            <a:avLst/>
          </a:prstGeom>
        </p:spPr>
        <p:txBody>
          <a:bodyPr lIns="0" tIns="0" rIns="0" bIns="0" rtlCol="0" anchor="t">
            <a:spAutoFit/>
          </a:bodyPr>
          <a:lstStyle/>
          <a:p>
            <a:pPr algn="ctr">
              <a:lnSpc>
                <a:spcPts val="8981"/>
              </a:lnSpc>
            </a:pPr>
            <a:r>
              <a:rPr lang="en-US" sz="9600" spc="305" dirty="0">
                <a:solidFill>
                  <a:srgbClr val="000000"/>
                </a:solidFill>
                <a:latin typeface="Rockwell" panose="02060603020205020403" pitchFamily="18" charset="0"/>
              </a:rPr>
              <a:t>RABBI </a:t>
            </a:r>
          </a:p>
          <a:p>
            <a:pPr algn="ctr">
              <a:lnSpc>
                <a:spcPts val="8981"/>
              </a:lnSpc>
            </a:pPr>
            <a:r>
              <a:rPr lang="en-US" sz="9600" spc="305" dirty="0">
                <a:solidFill>
                  <a:srgbClr val="000000"/>
                </a:solidFill>
                <a:latin typeface="Rockwell" panose="02060603020205020403" pitchFamily="18" charset="0"/>
              </a:rPr>
              <a:t>MICHAEL Z. CAHANA</a:t>
            </a:r>
          </a:p>
        </p:txBody>
      </p:sp>
      <p:sp>
        <p:nvSpPr>
          <p:cNvPr id="5" name="TextBox 5"/>
          <p:cNvSpPr txBox="1"/>
          <p:nvPr/>
        </p:nvSpPr>
        <p:spPr>
          <a:xfrm>
            <a:off x="391887" y="6972376"/>
            <a:ext cx="10672709" cy="780842"/>
          </a:xfrm>
          <a:prstGeom prst="rect">
            <a:avLst/>
          </a:prstGeom>
        </p:spPr>
        <p:txBody>
          <a:bodyPr lIns="0" tIns="0" rIns="0" bIns="0" rtlCol="0" anchor="t">
            <a:spAutoFit/>
          </a:bodyPr>
          <a:lstStyle/>
          <a:p>
            <a:pPr marL="0" lvl="0" indent="0" algn="ctr">
              <a:lnSpc>
                <a:spcPts val="5929"/>
              </a:lnSpc>
            </a:pPr>
            <a:r>
              <a:rPr lang="en-US" sz="5439" spc="337" dirty="0">
                <a:solidFill>
                  <a:srgbClr val="000000"/>
                </a:solidFill>
                <a:latin typeface="The Seasons"/>
              </a:rPr>
              <a:t>to do the same in 2027</a:t>
            </a:r>
          </a:p>
        </p:txBody>
      </p:sp>
      <p:sp>
        <p:nvSpPr>
          <p:cNvPr id="6" name="TextBox 6"/>
          <p:cNvSpPr txBox="1"/>
          <p:nvPr/>
        </p:nvSpPr>
        <p:spPr>
          <a:xfrm>
            <a:off x="391887" y="2375372"/>
            <a:ext cx="10672709" cy="780842"/>
          </a:xfrm>
          <a:prstGeom prst="rect">
            <a:avLst/>
          </a:prstGeom>
        </p:spPr>
        <p:txBody>
          <a:bodyPr lIns="0" tIns="0" rIns="0" bIns="0" rtlCol="0" anchor="t">
            <a:spAutoFit/>
          </a:bodyPr>
          <a:lstStyle/>
          <a:p>
            <a:pPr marL="0" lvl="0" indent="0" algn="ctr">
              <a:lnSpc>
                <a:spcPts val="5929"/>
              </a:lnSpc>
            </a:pPr>
            <a:r>
              <a:rPr lang="en-US" sz="5439" spc="337" dirty="0">
                <a:solidFill>
                  <a:srgbClr val="000000"/>
                </a:solidFill>
                <a:latin typeface="The Seasons"/>
              </a:rPr>
              <a:t>with</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5131" b="-15131"/>
            </a:stretch>
          </a:blipFill>
        </p:spPr>
      </p:sp>
      <p:sp>
        <p:nvSpPr>
          <p:cNvPr id="3" name="Freeform 3"/>
          <p:cNvSpPr/>
          <p:nvPr/>
        </p:nvSpPr>
        <p:spPr>
          <a:xfrm>
            <a:off x="4955042" y="5740297"/>
            <a:ext cx="3659459" cy="4546703"/>
          </a:xfrm>
          <a:custGeom>
            <a:avLst/>
            <a:gdLst/>
            <a:ahLst/>
            <a:cxnLst/>
            <a:rect l="l" t="t" r="r" b="b"/>
            <a:pathLst>
              <a:path w="3659459" h="4546703">
                <a:moveTo>
                  <a:pt x="0" y="0"/>
                </a:moveTo>
                <a:lnTo>
                  <a:pt x="3659459" y="0"/>
                </a:lnTo>
                <a:lnTo>
                  <a:pt x="3659459" y="4546703"/>
                </a:lnTo>
                <a:lnTo>
                  <a:pt x="0" y="4546703"/>
                </a:lnTo>
                <a:lnTo>
                  <a:pt x="0" y="0"/>
                </a:lnTo>
                <a:close/>
              </a:path>
            </a:pathLst>
          </a:custGeom>
          <a:blipFill>
            <a:blip r:embed="rId3"/>
            <a:stretch>
              <a:fillRect l="-9985" t="-13544" r="-8031" b="-28758"/>
            </a:stretch>
          </a:blipFill>
        </p:spPr>
      </p:sp>
      <p:sp>
        <p:nvSpPr>
          <p:cNvPr id="4" name="Freeform 4"/>
          <p:cNvSpPr/>
          <p:nvPr/>
        </p:nvSpPr>
        <p:spPr>
          <a:xfrm>
            <a:off x="1028700" y="5585449"/>
            <a:ext cx="3642299" cy="4701551"/>
          </a:xfrm>
          <a:custGeom>
            <a:avLst/>
            <a:gdLst/>
            <a:ahLst/>
            <a:cxnLst/>
            <a:rect l="l" t="t" r="r" b="b"/>
            <a:pathLst>
              <a:path w="3642299" h="4701551">
                <a:moveTo>
                  <a:pt x="0" y="0"/>
                </a:moveTo>
                <a:lnTo>
                  <a:pt x="3642299" y="0"/>
                </a:lnTo>
                <a:lnTo>
                  <a:pt x="3642299" y="4701551"/>
                </a:lnTo>
                <a:lnTo>
                  <a:pt x="0" y="4701551"/>
                </a:lnTo>
                <a:lnTo>
                  <a:pt x="0" y="0"/>
                </a:lnTo>
                <a:close/>
              </a:path>
            </a:pathLst>
          </a:custGeom>
          <a:blipFill>
            <a:blip r:embed="rId4"/>
            <a:stretch>
              <a:fillRect t="-8030" b="-8030"/>
            </a:stretch>
          </a:blipFill>
        </p:spPr>
      </p:sp>
      <p:sp>
        <p:nvSpPr>
          <p:cNvPr id="5" name="Freeform 5"/>
          <p:cNvSpPr/>
          <p:nvPr/>
        </p:nvSpPr>
        <p:spPr>
          <a:xfrm>
            <a:off x="8900251" y="5574009"/>
            <a:ext cx="3659459" cy="4712991"/>
          </a:xfrm>
          <a:custGeom>
            <a:avLst/>
            <a:gdLst/>
            <a:ahLst/>
            <a:cxnLst/>
            <a:rect l="l" t="t" r="r" b="b"/>
            <a:pathLst>
              <a:path w="3659459" h="4712991">
                <a:moveTo>
                  <a:pt x="0" y="0"/>
                </a:moveTo>
                <a:lnTo>
                  <a:pt x="3659459" y="0"/>
                </a:lnTo>
                <a:lnTo>
                  <a:pt x="3659459" y="4712991"/>
                </a:lnTo>
                <a:lnTo>
                  <a:pt x="0" y="4712991"/>
                </a:lnTo>
                <a:lnTo>
                  <a:pt x="0" y="0"/>
                </a:lnTo>
                <a:close/>
              </a:path>
            </a:pathLst>
          </a:custGeom>
          <a:blipFill>
            <a:blip r:embed="rId5"/>
            <a:stretch>
              <a:fillRect t="-8161" b="-8161"/>
            </a:stretch>
          </a:blipFill>
        </p:spPr>
      </p:sp>
      <p:sp>
        <p:nvSpPr>
          <p:cNvPr id="6" name="Freeform 6"/>
          <p:cNvSpPr/>
          <p:nvPr/>
        </p:nvSpPr>
        <p:spPr>
          <a:xfrm>
            <a:off x="12845460" y="5740297"/>
            <a:ext cx="3659459" cy="4712991"/>
          </a:xfrm>
          <a:custGeom>
            <a:avLst/>
            <a:gdLst/>
            <a:ahLst/>
            <a:cxnLst/>
            <a:rect l="l" t="t" r="r" b="b"/>
            <a:pathLst>
              <a:path w="3659459" h="4712991">
                <a:moveTo>
                  <a:pt x="0" y="0"/>
                </a:moveTo>
                <a:lnTo>
                  <a:pt x="3659460" y="0"/>
                </a:lnTo>
                <a:lnTo>
                  <a:pt x="3659460" y="4712991"/>
                </a:lnTo>
                <a:lnTo>
                  <a:pt x="0" y="4712991"/>
                </a:lnTo>
                <a:lnTo>
                  <a:pt x="0" y="0"/>
                </a:lnTo>
                <a:close/>
              </a:path>
            </a:pathLst>
          </a:custGeom>
          <a:blipFill>
            <a:blip r:embed="rId6"/>
            <a:stretch>
              <a:fillRect t="-8161" b="-8161"/>
            </a:stretch>
          </a:blipFill>
        </p:spPr>
      </p:sp>
      <p:grpSp>
        <p:nvGrpSpPr>
          <p:cNvPr id="7" name="Group 7"/>
          <p:cNvGrpSpPr/>
          <p:nvPr/>
        </p:nvGrpSpPr>
        <p:grpSpPr>
          <a:xfrm>
            <a:off x="1028700" y="849165"/>
            <a:ext cx="16786885" cy="3689378"/>
            <a:chOff x="0" y="0"/>
            <a:chExt cx="22382514" cy="4919171"/>
          </a:xfrm>
        </p:grpSpPr>
        <p:sp>
          <p:nvSpPr>
            <p:cNvPr id="8" name="TextBox 8"/>
            <p:cNvSpPr txBox="1"/>
            <p:nvPr/>
          </p:nvSpPr>
          <p:spPr>
            <a:xfrm>
              <a:off x="0" y="-133350"/>
              <a:ext cx="22382514" cy="1824585"/>
            </a:xfrm>
            <a:prstGeom prst="rect">
              <a:avLst/>
            </a:prstGeom>
          </p:spPr>
          <p:txBody>
            <a:bodyPr lIns="0" tIns="0" rIns="0" bIns="0" rtlCol="0" anchor="t">
              <a:spAutoFit/>
            </a:bodyPr>
            <a:lstStyle/>
            <a:p>
              <a:pPr algn="l">
                <a:lnSpc>
                  <a:spcPts val="5758"/>
                </a:lnSpc>
              </a:pPr>
              <a:r>
                <a:rPr lang="en-US" sz="3621" spc="271" dirty="0">
                  <a:solidFill>
                    <a:srgbClr val="000000"/>
                  </a:solidFill>
                  <a:latin typeface="Glacial Indifference"/>
                </a:rPr>
                <a:t>Our Board of Trustees unanimously voted to move forward with </a:t>
              </a:r>
              <a:r>
                <a:rPr lang="en-US" sz="3621" spc="271" dirty="0">
                  <a:solidFill>
                    <a:srgbClr val="000000"/>
                  </a:solidFill>
                  <a:latin typeface="Glacial Indifference Bold"/>
                </a:rPr>
                <a:t>Rabbi Rachel Joseph and Cantor Rayna Green as our new clergy leaders</a:t>
              </a:r>
            </a:p>
          </p:txBody>
        </p:sp>
        <p:sp>
          <p:nvSpPr>
            <p:cNvPr id="9" name="TextBox 9"/>
            <p:cNvSpPr txBox="1"/>
            <p:nvPr/>
          </p:nvSpPr>
          <p:spPr>
            <a:xfrm>
              <a:off x="0" y="2129385"/>
              <a:ext cx="22382514" cy="2789785"/>
            </a:xfrm>
            <a:prstGeom prst="rect">
              <a:avLst/>
            </a:prstGeom>
          </p:spPr>
          <p:txBody>
            <a:bodyPr lIns="0" tIns="0" rIns="0" bIns="0" rtlCol="0" anchor="t">
              <a:spAutoFit/>
            </a:bodyPr>
            <a:lstStyle/>
            <a:p>
              <a:pPr algn="l">
                <a:lnSpc>
                  <a:spcPts val="5758"/>
                </a:lnSpc>
              </a:pPr>
              <a:r>
                <a:rPr lang="en-US" sz="3621" spc="271" dirty="0">
                  <a:solidFill>
                    <a:srgbClr val="000000"/>
                  </a:solidFill>
                  <a:latin typeface="Glacial Indifference"/>
                </a:rPr>
                <a:t>Please be sure to join us after this annual meeting for </a:t>
              </a:r>
              <a:r>
                <a:rPr lang="en-US" sz="3621" spc="271" dirty="0">
                  <a:solidFill>
                    <a:srgbClr val="000000"/>
                  </a:solidFill>
                  <a:latin typeface="Glacial Indifference Bold"/>
                </a:rPr>
                <a:t>a champagne reception celebrating our CBI clergy</a:t>
              </a:r>
              <a:r>
                <a:rPr lang="en-US" sz="3621" spc="271" dirty="0">
                  <a:solidFill>
                    <a:srgbClr val="000000"/>
                  </a:solidFill>
                  <a:latin typeface="Glacial Indifference"/>
                </a:rPr>
                <a:t>, our community’s 166 years together, and of course, the future!</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7620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5131" b="-15131"/>
            </a:stretch>
          </a:blipFill>
        </p:spPr>
      </p:sp>
      <p:sp>
        <p:nvSpPr>
          <p:cNvPr id="3" name="Freeform 3"/>
          <p:cNvSpPr/>
          <p:nvPr/>
        </p:nvSpPr>
        <p:spPr>
          <a:xfrm>
            <a:off x="0" y="0"/>
            <a:ext cx="10119059" cy="10287000"/>
          </a:xfrm>
          <a:custGeom>
            <a:avLst/>
            <a:gdLst/>
            <a:ahLst/>
            <a:cxnLst/>
            <a:rect l="l" t="t" r="r" b="b"/>
            <a:pathLst>
              <a:path w="10119059" h="10287000">
                <a:moveTo>
                  <a:pt x="0" y="0"/>
                </a:moveTo>
                <a:lnTo>
                  <a:pt x="10119059" y="0"/>
                </a:lnTo>
                <a:lnTo>
                  <a:pt x="10119059" y="10287000"/>
                </a:lnTo>
                <a:lnTo>
                  <a:pt x="0" y="10287000"/>
                </a:lnTo>
                <a:lnTo>
                  <a:pt x="0" y="0"/>
                </a:lnTo>
                <a:close/>
              </a:path>
            </a:pathLst>
          </a:custGeom>
          <a:blipFill>
            <a:blip r:embed="rId3"/>
            <a:stretch>
              <a:fillRect l="-27002" r="-25297"/>
            </a:stretch>
          </a:blipFill>
        </p:spPr>
      </p:sp>
      <p:sp>
        <p:nvSpPr>
          <p:cNvPr id="4" name="TextBox 4"/>
          <p:cNvSpPr txBox="1"/>
          <p:nvPr/>
        </p:nvSpPr>
        <p:spPr>
          <a:xfrm>
            <a:off x="10825874" y="1014517"/>
            <a:ext cx="6767836" cy="8322791"/>
          </a:xfrm>
          <a:prstGeom prst="rect">
            <a:avLst/>
          </a:prstGeom>
        </p:spPr>
        <p:txBody>
          <a:bodyPr lIns="0" tIns="0" rIns="0" bIns="0" rtlCol="0" anchor="t">
            <a:spAutoFit/>
          </a:bodyPr>
          <a:lstStyle/>
          <a:p>
            <a:pPr algn="ctr">
              <a:lnSpc>
                <a:spcPts val="5929"/>
              </a:lnSpc>
            </a:pPr>
            <a:r>
              <a:rPr lang="en-US" sz="5439" spc="337" dirty="0">
                <a:solidFill>
                  <a:srgbClr val="000000"/>
                </a:solidFill>
                <a:latin typeface="The Seasons"/>
              </a:rPr>
              <a:t>Our clergy and community are here for you and for continued conversation.</a:t>
            </a:r>
          </a:p>
          <a:p>
            <a:pPr algn="ctr">
              <a:lnSpc>
                <a:spcPts val="5929"/>
              </a:lnSpc>
            </a:pPr>
            <a:endParaRPr lang="en-US" sz="5439" spc="337" dirty="0">
              <a:solidFill>
                <a:srgbClr val="000000"/>
              </a:solidFill>
              <a:latin typeface="The Seasons"/>
            </a:endParaRPr>
          </a:p>
          <a:p>
            <a:pPr algn="ctr">
              <a:lnSpc>
                <a:spcPts val="5929"/>
              </a:lnSpc>
            </a:pPr>
            <a:r>
              <a:rPr lang="en-US" sz="5439" spc="337" dirty="0">
                <a:solidFill>
                  <a:srgbClr val="000000"/>
                </a:solidFill>
                <a:latin typeface="The Seasons"/>
              </a:rPr>
              <a:t>Please reach out </a:t>
            </a:r>
            <a:r>
              <a:rPr lang="en-US" sz="5439" spc="337" dirty="0" smtClean="0">
                <a:solidFill>
                  <a:srgbClr val="000000"/>
                </a:solidFill>
                <a:latin typeface="The Seasons"/>
              </a:rPr>
              <a:t>to</a:t>
            </a:r>
          </a:p>
          <a:p>
            <a:pPr algn="ctr">
              <a:lnSpc>
                <a:spcPts val="5929"/>
              </a:lnSpc>
            </a:pPr>
            <a:r>
              <a:rPr lang="en-US" sz="5439" b="1" spc="337" dirty="0" smtClean="0">
                <a:solidFill>
                  <a:srgbClr val="000000"/>
                </a:solidFill>
                <a:latin typeface="The Seasons"/>
              </a:rPr>
              <a:t>clergy@bethisrael-pdx.org</a:t>
            </a:r>
            <a:r>
              <a:rPr lang="en-US" sz="5439" b="1" u="sng" spc="337" dirty="0" smtClean="0">
                <a:solidFill>
                  <a:srgbClr val="000000"/>
                </a:solidFill>
                <a:latin typeface="The Seasons"/>
              </a:rPr>
              <a:t> </a:t>
            </a:r>
            <a:endParaRPr lang="en-US" sz="5439" b="1" u="sng" spc="337" dirty="0">
              <a:solidFill>
                <a:srgbClr val="000000"/>
              </a:solidFill>
              <a:latin typeface="The Seasons"/>
            </a:endParaRPr>
          </a:p>
          <a:p>
            <a:pPr marL="0" lvl="0" indent="0" algn="ctr">
              <a:lnSpc>
                <a:spcPts val="5929"/>
              </a:lnSpc>
            </a:pPr>
            <a:r>
              <a:rPr lang="en-US" sz="5439" spc="337" dirty="0">
                <a:solidFill>
                  <a:srgbClr val="000000"/>
                </a:solidFill>
                <a:latin typeface="The Seasons"/>
              </a:rPr>
              <a:t>if you wish to connect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5131" b="-15131"/>
            </a:stretch>
          </a:blipFill>
        </p:spPr>
      </p:sp>
      <p:sp>
        <p:nvSpPr>
          <p:cNvPr id="3" name="TextBox 3"/>
          <p:cNvSpPr txBox="1"/>
          <p:nvPr/>
        </p:nvSpPr>
        <p:spPr>
          <a:xfrm>
            <a:off x="1028700" y="647602"/>
            <a:ext cx="16230600" cy="1264320"/>
          </a:xfrm>
          <a:prstGeom prst="rect">
            <a:avLst/>
          </a:prstGeom>
        </p:spPr>
        <p:txBody>
          <a:bodyPr lIns="0" tIns="0" rIns="0" bIns="0" rtlCol="0" anchor="t">
            <a:spAutoFit/>
          </a:bodyPr>
          <a:lstStyle/>
          <a:p>
            <a:pPr algn="ctr">
              <a:lnSpc>
                <a:spcPts val="5096"/>
              </a:lnSpc>
            </a:pPr>
            <a:r>
              <a:rPr lang="en-US" sz="4000" spc="173" dirty="0">
                <a:solidFill>
                  <a:srgbClr val="000000"/>
                </a:solidFill>
                <a:latin typeface="Rockwell" panose="02060603020205020403" pitchFamily="18" charset="0"/>
              </a:rPr>
              <a:t>WE CONTINUED OUR 166 YEAR OLD EFFORTS TOWARDS SOCIAL JUSTICE AND TIKKUN OLAM BY:</a:t>
            </a:r>
          </a:p>
        </p:txBody>
      </p:sp>
      <p:sp>
        <p:nvSpPr>
          <p:cNvPr id="4" name="TextBox 4"/>
          <p:cNvSpPr txBox="1"/>
          <p:nvPr/>
        </p:nvSpPr>
        <p:spPr>
          <a:xfrm>
            <a:off x="605503" y="2219798"/>
            <a:ext cx="17076994" cy="7201972"/>
          </a:xfrm>
          <a:prstGeom prst="rect">
            <a:avLst/>
          </a:prstGeom>
        </p:spPr>
        <p:txBody>
          <a:bodyPr lIns="0" tIns="0" rIns="0" bIns="0" rtlCol="0" anchor="t">
            <a:spAutoFit/>
          </a:bodyPr>
          <a:lstStyle/>
          <a:p>
            <a:pPr marL="759459" lvl="1" indent="-457200" algn="l">
              <a:buFont typeface="Arial" panose="020B0604020202020204" pitchFamily="34" charset="0"/>
              <a:buChar char="•"/>
            </a:pPr>
            <a:r>
              <a:rPr lang="en-US" sz="2600" spc="209" dirty="0" smtClean="0">
                <a:solidFill>
                  <a:srgbClr val="000000"/>
                </a:solidFill>
                <a:latin typeface="Glacial Indifference"/>
              </a:rPr>
              <a:t>Allocating over $7,000 to partners citywide from our </a:t>
            </a:r>
            <a:r>
              <a:rPr lang="en-US" sz="2600" b="1" spc="209" dirty="0" smtClean="0">
                <a:solidFill>
                  <a:srgbClr val="000000"/>
                </a:solidFill>
                <a:latin typeface="Glacial Indifference"/>
              </a:rPr>
              <a:t>Social Action Tribute Funds</a:t>
            </a:r>
          </a:p>
          <a:p>
            <a:pPr marL="759459" lvl="1" indent="-457200">
              <a:buFont typeface="Arial" panose="020B0604020202020204" pitchFamily="34" charset="0"/>
              <a:buChar char="•"/>
            </a:pPr>
            <a:r>
              <a:rPr lang="en-US" sz="2600" spc="209" dirty="0" smtClean="0">
                <a:solidFill>
                  <a:srgbClr val="000000"/>
                </a:solidFill>
                <a:latin typeface="Glacial Indifference"/>
              </a:rPr>
              <a:t>Allocating over  $38,000 to eleven partner organizations (the Oregon Food Bank, </a:t>
            </a:r>
            <a:r>
              <a:rPr lang="en-US" sz="2600" spc="209" dirty="0" err="1" smtClean="0">
                <a:solidFill>
                  <a:srgbClr val="000000"/>
                </a:solidFill>
                <a:latin typeface="Glacial Indifference"/>
              </a:rPr>
              <a:t>LiftUP</a:t>
            </a:r>
            <a:r>
              <a:rPr lang="en-US" sz="2600" spc="209" dirty="0" smtClean="0">
                <a:solidFill>
                  <a:srgbClr val="000000"/>
                </a:solidFill>
                <a:latin typeface="Glacial Indifference"/>
              </a:rPr>
              <a:t>, IRCO, Virginia Garcia Memorial Health Center, NARA, Sunshine Division, NE Emergency Food Program, Stone Soup, Urban Gleaners, and our own Community Holiday Dinner) to combat food insecurity via the </a:t>
            </a:r>
            <a:r>
              <a:rPr lang="en-US" sz="2600" b="1" spc="209" dirty="0">
                <a:solidFill>
                  <a:srgbClr val="000000"/>
                </a:solidFill>
                <a:latin typeface="Glacial Indifference Bold"/>
              </a:rPr>
              <a:t>Robert Peltz (z”l) High Holidays Funds for </a:t>
            </a:r>
            <a:r>
              <a:rPr lang="en-US" sz="2600" b="1" spc="209" dirty="0" smtClean="0">
                <a:solidFill>
                  <a:srgbClr val="000000"/>
                </a:solidFill>
                <a:latin typeface="Glacial Indifference Bold"/>
              </a:rPr>
              <a:t>Food</a:t>
            </a:r>
          </a:p>
          <a:p>
            <a:pPr marL="759459" lvl="1" indent="-457200">
              <a:buFont typeface="Arial" panose="020B0604020202020204" pitchFamily="34" charset="0"/>
              <a:buChar char="•"/>
            </a:pPr>
            <a:r>
              <a:rPr lang="en-US" sz="2600" spc="209" dirty="0" smtClean="0">
                <a:solidFill>
                  <a:srgbClr val="000000"/>
                </a:solidFill>
                <a:latin typeface="Glacial Indifference"/>
              </a:rPr>
              <a:t>Raising </a:t>
            </a:r>
            <a:r>
              <a:rPr lang="en-US" sz="2600" spc="209" dirty="0">
                <a:solidFill>
                  <a:srgbClr val="000000"/>
                </a:solidFill>
                <a:latin typeface="Glacial Indifference"/>
              </a:rPr>
              <a:t>over $2,500 for Rose Haven at their annual </a:t>
            </a:r>
            <a:r>
              <a:rPr lang="en-US" sz="2600" spc="209" dirty="0" smtClean="0">
                <a:solidFill>
                  <a:srgbClr val="000000"/>
                </a:solidFill>
                <a:latin typeface="Glacial Indifference Bold"/>
              </a:rPr>
              <a:t>Reigning </a:t>
            </a:r>
            <a:r>
              <a:rPr lang="en-US" sz="2600" spc="209" dirty="0">
                <a:solidFill>
                  <a:srgbClr val="000000"/>
                </a:solidFill>
                <a:latin typeface="Glacial Indifference Bold"/>
              </a:rPr>
              <a:t>Roses Walk</a:t>
            </a:r>
          </a:p>
          <a:p>
            <a:pPr marL="604519" lvl="1" indent="-302260" algn="l">
              <a:buFont typeface="Arial"/>
              <a:buChar char="•"/>
            </a:pPr>
            <a:r>
              <a:rPr lang="en-US" sz="2600" spc="209" dirty="0">
                <a:solidFill>
                  <a:srgbClr val="000000"/>
                </a:solidFill>
                <a:latin typeface="Glacial Indifference"/>
              </a:rPr>
              <a:t>Holding a </a:t>
            </a:r>
            <a:r>
              <a:rPr lang="en-US" sz="2600" b="1" spc="209" dirty="0">
                <a:solidFill>
                  <a:srgbClr val="000000"/>
                </a:solidFill>
                <a:latin typeface="Glacial Indifference Bold"/>
              </a:rPr>
              <a:t>Rev. Dr. Martin Luther King, Jr. Day of Service</a:t>
            </a:r>
            <a:r>
              <a:rPr lang="en-US" sz="2600" spc="209" dirty="0">
                <a:solidFill>
                  <a:srgbClr val="000000"/>
                </a:solidFill>
                <a:latin typeface="Glacial Indifference"/>
              </a:rPr>
              <a:t> (even a weeklong ice storm couldn’t stop us) and </a:t>
            </a:r>
            <a:r>
              <a:rPr lang="en-US" sz="2600" b="1" spc="209" dirty="0">
                <a:solidFill>
                  <a:srgbClr val="000000"/>
                </a:solidFill>
                <a:latin typeface="Glacial Indifference Bold"/>
              </a:rPr>
              <a:t>Mitzvah Day</a:t>
            </a:r>
            <a:r>
              <a:rPr lang="en-US" sz="2600" spc="209" dirty="0">
                <a:solidFill>
                  <a:srgbClr val="000000"/>
                </a:solidFill>
                <a:latin typeface="Glacial Indifference Bold"/>
              </a:rPr>
              <a:t>,</a:t>
            </a:r>
            <a:r>
              <a:rPr lang="en-US" sz="2600" spc="209" dirty="0">
                <a:solidFill>
                  <a:srgbClr val="000000"/>
                </a:solidFill>
                <a:latin typeface="Glacial Indifference"/>
              </a:rPr>
              <a:t> where participants of all ages in sixteen projects for community partners.</a:t>
            </a:r>
          </a:p>
          <a:p>
            <a:pPr marL="604519" lvl="1" indent="-302260" algn="l">
              <a:buFont typeface="Arial"/>
              <a:buChar char="•"/>
            </a:pPr>
            <a:r>
              <a:rPr lang="en-US" sz="2600" spc="209" dirty="0">
                <a:solidFill>
                  <a:srgbClr val="000000"/>
                </a:solidFill>
                <a:latin typeface="Glacial Indifference"/>
              </a:rPr>
              <a:t>Continuing our work to combat voter suppression with the URJ’s RAC (Religious Action Center)</a:t>
            </a:r>
            <a:r>
              <a:rPr lang="en-US" sz="2600" spc="209" dirty="0">
                <a:solidFill>
                  <a:srgbClr val="000000"/>
                </a:solidFill>
                <a:latin typeface="Glacial Indifference Bold"/>
              </a:rPr>
              <a:t> </a:t>
            </a:r>
            <a:r>
              <a:rPr lang="en-US" sz="2600" b="1" spc="209" dirty="0">
                <a:solidFill>
                  <a:srgbClr val="000000"/>
                </a:solidFill>
                <a:latin typeface="Glacial Indifference Bold"/>
              </a:rPr>
              <a:t>Every Voice, Every Vote </a:t>
            </a:r>
            <a:r>
              <a:rPr lang="en-US" sz="2600" spc="209" dirty="0">
                <a:solidFill>
                  <a:srgbClr val="000000"/>
                </a:solidFill>
                <a:latin typeface="Glacial Indifference Bold"/>
              </a:rPr>
              <a:t>initiative</a:t>
            </a:r>
          </a:p>
          <a:p>
            <a:pPr marL="604519" lvl="1" indent="-302260" algn="l">
              <a:buFont typeface="Arial"/>
              <a:buChar char="•"/>
            </a:pPr>
            <a:r>
              <a:rPr lang="en-US" sz="2600" spc="209" dirty="0">
                <a:solidFill>
                  <a:srgbClr val="000000"/>
                </a:solidFill>
                <a:latin typeface="Glacial Indifference"/>
              </a:rPr>
              <a:t>Hosting a </a:t>
            </a:r>
            <a:r>
              <a:rPr lang="en-US" sz="2600" b="1" spc="209" dirty="0">
                <a:solidFill>
                  <a:srgbClr val="000000"/>
                </a:solidFill>
                <a:latin typeface="Glacial Indifference Bold"/>
              </a:rPr>
              <a:t>Community Holiday Dinner</a:t>
            </a:r>
            <a:r>
              <a:rPr lang="en-US" sz="2600" b="1" spc="209" dirty="0">
                <a:solidFill>
                  <a:srgbClr val="000000"/>
                </a:solidFill>
                <a:latin typeface="Glacial Indifference"/>
              </a:rPr>
              <a:t> with LiftUP,</a:t>
            </a:r>
            <a:r>
              <a:rPr lang="en-US" sz="2600" spc="209" dirty="0">
                <a:solidFill>
                  <a:srgbClr val="000000"/>
                </a:solidFill>
                <a:latin typeface="Glacial Indifference"/>
              </a:rPr>
              <a:t> providing over 300 meals, hand knit hats and scarves, and hygiene kits for those in need </a:t>
            </a:r>
          </a:p>
          <a:p>
            <a:pPr marL="604519" lvl="1" indent="-302260" algn="l">
              <a:buFont typeface="Arial"/>
              <a:buChar char="•"/>
            </a:pPr>
            <a:r>
              <a:rPr lang="en-US" sz="2600" spc="209" dirty="0">
                <a:solidFill>
                  <a:srgbClr val="000000"/>
                </a:solidFill>
                <a:latin typeface="Glacial Indifference"/>
              </a:rPr>
              <a:t>Opening the CBI Campus as </a:t>
            </a:r>
            <a:r>
              <a:rPr lang="en-US" sz="2600" b="1" spc="209" dirty="0">
                <a:solidFill>
                  <a:srgbClr val="000000"/>
                </a:solidFill>
                <a:latin typeface="Glacial Indifference Bold"/>
              </a:rPr>
              <a:t>warming and cooling shelters</a:t>
            </a:r>
            <a:r>
              <a:rPr lang="en-US" sz="2600" spc="209" dirty="0">
                <a:solidFill>
                  <a:srgbClr val="000000"/>
                </a:solidFill>
                <a:latin typeface="Glacial Indifference"/>
              </a:rPr>
              <a:t> for guests of Rose Haven during inclement weather</a:t>
            </a:r>
          </a:p>
          <a:p>
            <a:pPr marL="604519" lvl="1" indent="-302260" algn="l">
              <a:buFont typeface="Arial"/>
              <a:buChar char="•"/>
            </a:pPr>
            <a:r>
              <a:rPr lang="en-US" sz="2600" spc="209" dirty="0">
                <a:solidFill>
                  <a:srgbClr val="000000"/>
                </a:solidFill>
                <a:latin typeface="Glacial Indifference"/>
              </a:rPr>
              <a:t>And continuing our partnerships with and support of organizations including Lift UP, NW Towers Sunday Food Pantry, Interfaith Alliance on Poverty, JFCS, Rose Haven, Blanchet House, Portland Refugee Support Group</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15131" b="-15131"/>
            </a:stretch>
          </a:blipFill>
        </p:spPr>
      </p:sp>
      <p:sp>
        <p:nvSpPr>
          <p:cNvPr id="3" name="Freeform 3"/>
          <p:cNvSpPr/>
          <p:nvPr/>
        </p:nvSpPr>
        <p:spPr>
          <a:xfrm>
            <a:off x="303797" y="271747"/>
            <a:ext cx="3219533" cy="4771177"/>
          </a:xfrm>
          <a:custGeom>
            <a:avLst/>
            <a:gdLst/>
            <a:ahLst/>
            <a:cxnLst/>
            <a:rect l="l" t="t" r="r" b="b"/>
            <a:pathLst>
              <a:path w="3219533" h="4771177">
                <a:moveTo>
                  <a:pt x="0" y="0"/>
                </a:moveTo>
                <a:lnTo>
                  <a:pt x="3219533" y="0"/>
                </a:lnTo>
                <a:lnTo>
                  <a:pt x="3219533" y="4771177"/>
                </a:lnTo>
                <a:lnTo>
                  <a:pt x="0" y="4771177"/>
                </a:lnTo>
                <a:lnTo>
                  <a:pt x="0" y="0"/>
                </a:lnTo>
                <a:close/>
              </a:path>
            </a:pathLst>
          </a:custGeom>
          <a:blipFill>
            <a:blip r:embed="rId3"/>
            <a:stretch>
              <a:fillRect l="-8536" r="-8536"/>
            </a:stretch>
          </a:blipFill>
        </p:spPr>
      </p:sp>
      <p:sp>
        <p:nvSpPr>
          <p:cNvPr id="4" name="Freeform 4"/>
          <p:cNvSpPr/>
          <p:nvPr/>
        </p:nvSpPr>
        <p:spPr>
          <a:xfrm>
            <a:off x="7845631" y="285629"/>
            <a:ext cx="5932917" cy="4743412"/>
          </a:xfrm>
          <a:custGeom>
            <a:avLst/>
            <a:gdLst/>
            <a:ahLst/>
            <a:cxnLst/>
            <a:rect l="l" t="t" r="r" b="b"/>
            <a:pathLst>
              <a:path w="5932917" h="4743412">
                <a:moveTo>
                  <a:pt x="0" y="0"/>
                </a:moveTo>
                <a:lnTo>
                  <a:pt x="5932917" y="0"/>
                </a:lnTo>
                <a:lnTo>
                  <a:pt x="5932917" y="4743412"/>
                </a:lnTo>
                <a:lnTo>
                  <a:pt x="0" y="4743412"/>
                </a:lnTo>
                <a:lnTo>
                  <a:pt x="0" y="0"/>
                </a:lnTo>
                <a:close/>
              </a:path>
            </a:pathLst>
          </a:custGeom>
          <a:blipFill>
            <a:blip r:embed="rId4"/>
            <a:stretch>
              <a:fillRect l="-3300" r="-3300"/>
            </a:stretch>
          </a:blipFill>
        </p:spPr>
      </p:sp>
      <p:sp>
        <p:nvSpPr>
          <p:cNvPr id="5" name="Freeform 5"/>
          <p:cNvSpPr/>
          <p:nvPr/>
        </p:nvSpPr>
        <p:spPr>
          <a:xfrm>
            <a:off x="6948833" y="5253034"/>
            <a:ext cx="3996464" cy="4743412"/>
          </a:xfrm>
          <a:custGeom>
            <a:avLst/>
            <a:gdLst/>
            <a:ahLst/>
            <a:cxnLst/>
            <a:rect l="l" t="t" r="r" b="b"/>
            <a:pathLst>
              <a:path w="3996464" h="4743412">
                <a:moveTo>
                  <a:pt x="0" y="0"/>
                </a:moveTo>
                <a:lnTo>
                  <a:pt x="3996464" y="0"/>
                </a:lnTo>
                <a:lnTo>
                  <a:pt x="3996464" y="4743412"/>
                </a:lnTo>
                <a:lnTo>
                  <a:pt x="0" y="4743412"/>
                </a:lnTo>
                <a:lnTo>
                  <a:pt x="0" y="0"/>
                </a:lnTo>
                <a:close/>
              </a:path>
            </a:pathLst>
          </a:custGeom>
          <a:blipFill>
            <a:blip r:embed="rId5"/>
            <a:stretch>
              <a:fillRect l="-29126" r="-29126"/>
            </a:stretch>
          </a:blipFill>
        </p:spPr>
      </p:sp>
      <p:sp>
        <p:nvSpPr>
          <p:cNvPr id="6" name="Freeform 6"/>
          <p:cNvSpPr/>
          <p:nvPr/>
        </p:nvSpPr>
        <p:spPr>
          <a:xfrm>
            <a:off x="3734475" y="285629"/>
            <a:ext cx="3900011" cy="4743412"/>
          </a:xfrm>
          <a:custGeom>
            <a:avLst/>
            <a:gdLst/>
            <a:ahLst/>
            <a:cxnLst/>
            <a:rect l="l" t="t" r="r" b="b"/>
            <a:pathLst>
              <a:path w="3900011" h="4743412">
                <a:moveTo>
                  <a:pt x="0" y="0"/>
                </a:moveTo>
                <a:lnTo>
                  <a:pt x="3900012" y="0"/>
                </a:lnTo>
                <a:lnTo>
                  <a:pt x="3900012" y="4743412"/>
                </a:lnTo>
                <a:lnTo>
                  <a:pt x="0" y="4743412"/>
                </a:lnTo>
                <a:lnTo>
                  <a:pt x="0" y="0"/>
                </a:lnTo>
                <a:close/>
              </a:path>
            </a:pathLst>
          </a:custGeom>
          <a:blipFill>
            <a:blip r:embed="rId6"/>
            <a:stretch>
              <a:fillRect l="-9691" t="-36773" r="-15072"/>
            </a:stretch>
          </a:blipFill>
        </p:spPr>
      </p:sp>
      <p:sp>
        <p:nvSpPr>
          <p:cNvPr id="7" name="Freeform 7"/>
          <p:cNvSpPr/>
          <p:nvPr/>
        </p:nvSpPr>
        <p:spPr>
          <a:xfrm>
            <a:off x="303797" y="5253034"/>
            <a:ext cx="6436358" cy="4743412"/>
          </a:xfrm>
          <a:custGeom>
            <a:avLst/>
            <a:gdLst/>
            <a:ahLst/>
            <a:cxnLst/>
            <a:rect l="l" t="t" r="r" b="b"/>
            <a:pathLst>
              <a:path w="6436358" h="4743412">
                <a:moveTo>
                  <a:pt x="0" y="0"/>
                </a:moveTo>
                <a:lnTo>
                  <a:pt x="6436358" y="0"/>
                </a:lnTo>
                <a:lnTo>
                  <a:pt x="6436358" y="4743412"/>
                </a:lnTo>
                <a:lnTo>
                  <a:pt x="0" y="4743412"/>
                </a:lnTo>
                <a:lnTo>
                  <a:pt x="0" y="0"/>
                </a:lnTo>
                <a:close/>
              </a:path>
            </a:pathLst>
          </a:custGeom>
          <a:blipFill>
            <a:blip r:embed="rId7"/>
            <a:stretch>
              <a:fillRect t="-6989" b="-6989"/>
            </a:stretch>
          </a:blipFill>
        </p:spPr>
      </p:sp>
      <p:sp>
        <p:nvSpPr>
          <p:cNvPr id="8" name="Freeform 8"/>
          <p:cNvSpPr/>
          <p:nvPr/>
        </p:nvSpPr>
        <p:spPr>
          <a:xfrm>
            <a:off x="11153974" y="5253034"/>
            <a:ext cx="6798122" cy="4743412"/>
          </a:xfrm>
          <a:custGeom>
            <a:avLst/>
            <a:gdLst/>
            <a:ahLst/>
            <a:cxnLst/>
            <a:rect l="l" t="t" r="r" b="b"/>
            <a:pathLst>
              <a:path w="6798122" h="4743412">
                <a:moveTo>
                  <a:pt x="0" y="0"/>
                </a:moveTo>
                <a:lnTo>
                  <a:pt x="6798123" y="0"/>
                </a:lnTo>
                <a:lnTo>
                  <a:pt x="6798123" y="4743412"/>
                </a:lnTo>
                <a:lnTo>
                  <a:pt x="0" y="4743412"/>
                </a:lnTo>
                <a:lnTo>
                  <a:pt x="0" y="0"/>
                </a:lnTo>
                <a:close/>
              </a:path>
            </a:pathLst>
          </a:custGeom>
          <a:blipFill>
            <a:blip r:embed="rId8"/>
            <a:stretch>
              <a:fillRect l="-23227" r="-10874"/>
            </a:stretch>
          </a:blipFill>
        </p:spPr>
      </p:sp>
      <p:sp>
        <p:nvSpPr>
          <p:cNvPr id="9" name="Freeform 9"/>
          <p:cNvSpPr/>
          <p:nvPr/>
        </p:nvSpPr>
        <p:spPr>
          <a:xfrm>
            <a:off x="13989693" y="285629"/>
            <a:ext cx="3962403" cy="4743412"/>
          </a:xfrm>
          <a:custGeom>
            <a:avLst/>
            <a:gdLst/>
            <a:ahLst/>
            <a:cxnLst/>
            <a:rect l="l" t="t" r="r" b="b"/>
            <a:pathLst>
              <a:path w="3962403" h="4743412">
                <a:moveTo>
                  <a:pt x="0" y="0"/>
                </a:moveTo>
                <a:lnTo>
                  <a:pt x="3962404" y="0"/>
                </a:lnTo>
                <a:lnTo>
                  <a:pt x="3962404" y="4743412"/>
                </a:lnTo>
                <a:lnTo>
                  <a:pt x="0" y="4743412"/>
                </a:lnTo>
                <a:lnTo>
                  <a:pt x="0" y="0"/>
                </a:lnTo>
                <a:close/>
              </a:path>
            </a:pathLst>
          </a:custGeom>
          <a:blipFill>
            <a:blip r:embed="rId9"/>
            <a:stretch>
              <a:fillRect l="-29641" r="-29641"/>
            </a:stretch>
          </a:blipFill>
        </p:spPr>
      </p:sp>
      <p:grpSp>
        <p:nvGrpSpPr>
          <p:cNvPr id="10" name="Group 10"/>
          <p:cNvGrpSpPr/>
          <p:nvPr/>
        </p:nvGrpSpPr>
        <p:grpSpPr>
          <a:xfrm>
            <a:off x="784916" y="8848936"/>
            <a:ext cx="9316545" cy="923574"/>
            <a:chOff x="0" y="0"/>
            <a:chExt cx="2453740" cy="243246"/>
          </a:xfrm>
        </p:grpSpPr>
        <p:sp>
          <p:nvSpPr>
            <p:cNvPr id="11" name="Freeform 11"/>
            <p:cNvSpPr/>
            <p:nvPr/>
          </p:nvSpPr>
          <p:spPr>
            <a:xfrm>
              <a:off x="0" y="0"/>
              <a:ext cx="2453740" cy="243246"/>
            </a:xfrm>
            <a:custGeom>
              <a:avLst/>
              <a:gdLst/>
              <a:ahLst/>
              <a:cxnLst/>
              <a:rect l="l" t="t" r="r" b="b"/>
              <a:pathLst>
                <a:path w="2453740" h="243246">
                  <a:moveTo>
                    <a:pt x="0" y="0"/>
                  </a:moveTo>
                  <a:lnTo>
                    <a:pt x="2453740" y="0"/>
                  </a:lnTo>
                  <a:lnTo>
                    <a:pt x="2453740" y="243246"/>
                  </a:lnTo>
                  <a:lnTo>
                    <a:pt x="0" y="243246"/>
                  </a:lnTo>
                  <a:close/>
                </a:path>
              </a:pathLst>
            </a:custGeom>
            <a:solidFill>
              <a:srgbClr val="F8AF18"/>
            </a:solidFill>
          </p:spPr>
        </p:sp>
        <p:sp>
          <p:nvSpPr>
            <p:cNvPr id="12" name="TextBox 12"/>
            <p:cNvSpPr txBox="1"/>
            <p:nvPr/>
          </p:nvSpPr>
          <p:spPr>
            <a:xfrm>
              <a:off x="0" y="-38100"/>
              <a:ext cx="2453740" cy="281346"/>
            </a:xfrm>
            <a:prstGeom prst="rect">
              <a:avLst/>
            </a:prstGeom>
          </p:spPr>
          <p:txBody>
            <a:bodyPr lIns="50800" tIns="50800" rIns="50800" bIns="50800" rtlCol="0" anchor="ctr"/>
            <a:lstStyle/>
            <a:p>
              <a:pPr algn="ctr">
                <a:lnSpc>
                  <a:spcPts val="2659"/>
                </a:lnSpc>
                <a:spcBef>
                  <a:spcPct val="0"/>
                </a:spcBef>
              </a:pPr>
              <a:endParaRPr dirty="0"/>
            </a:p>
          </p:txBody>
        </p:sp>
      </p:grpSp>
      <p:sp>
        <p:nvSpPr>
          <p:cNvPr id="13" name="TextBox 13"/>
          <p:cNvSpPr txBox="1"/>
          <p:nvPr/>
        </p:nvSpPr>
        <p:spPr>
          <a:xfrm>
            <a:off x="908169" y="8977466"/>
            <a:ext cx="9193292" cy="660758"/>
          </a:xfrm>
          <a:prstGeom prst="rect">
            <a:avLst/>
          </a:prstGeom>
        </p:spPr>
        <p:txBody>
          <a:bodyPr lIns="0" tIns="0" rIns="0" bIns="0" rtlCol="0" anchor="t">
            <a:spAutoFit/>
          </a:bodyPr>
          <a:lstStyle/>
          <a:p>
            <a:pPr algn="l">
              <a:lnSpc>
                <a:spcPts val="5460"/>
              </a:lnSpc>
              <a:spcBef>
                <a:spcPct val="0"/>
              </a:spcBef>
            </a:pPr>
            <a:r>
              <a:rPr lang="en-US" sz="4400" spc="186" dirty="0">
                <a:solidFill>
                  <a:srgbClr val="000000"/>
                </a:solidFill>
                <a:latin typeface="Rockwell" panose="02060603020205020403" pitchFamily="18" charset="0"/>
              </a:rPr>
              <a:t>SOCIAL ACTION IN ACTION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5131" b="-15131"/>
            </a:stretch>
          </a:blipFill>
        </p:spPr>
      </p:sp>
      <p:sp>
        <p:nvSpPr>
          <p:cNvPr id="3" name="TextBox 3"/>
          <p:cNvSpPr txBox="1"/>
          <p:nvPr/>
        </p:nvSpPr>
        <p:spPr>
          <a:xfrm>
            <a:off x="1028700" y="210053"/>
            <a:ext cx="16230600" cy="654025"/>
          </a:xfrm>
          <a:prstGeom prst="rect">
            <a:avLst/>
          </a:prstGeom>
        </p:spPr>
        <p:txBody>
          <a:bodyPr lIns="0" tIns="0" rIns="0" bIns="0" rtlCol="0" anchor="t">
            <a:spAutoFit/>
          </a:bodyPr>
          <a:lstStyle/>
          <a:p>
            <a:pPr algn="ctr">
              <a:lnSpc>
                <a:spcPts val="5096"/>
              </a:lnSpc>
            </a:pPr>
            <a:r>
              <a:rPr lang="en-US" sz="4400" spc="173" dirty="0">
                <a:solidFill>
                  <a:srgbClr val="000000"/>
                </a:solidFill>
                <a:latin typeface="Rockwell" panose="02060603020205020403" pitchFamily="18" charset="0"/>
              </a:rPr>
              <a:t>FINANCIAL HIGHLIGHTS </a:t>
            </a:r>
          </a:p>
        </p:txBody>
      </p:sp>
      <p:sp>
        <p:nvSpPr>
          <p:cNvPr id="4" name="TextBox 4"/>
          <p:cNvSpPr txBox="1"/>
          <p:nvPr/>
        </p:nvSpPr>
        <p:spPr>
          <a:xfrm>
            <a:off x="353576" y="942975"/>
            <a:ext cx="17580849" cy="8892032"/>
          </a:xfrm>
          <a:prstGeom prst="rect">
            <a:avLst/>
          </a:prstGeom>
        </p:spPr>
        <p:txBody>
          <a:bodyPr lIns="0" tIns="0" rIns="0" bIns="0" rtlCol="0" anchor="t">
            <a:spAutoFit/>
          </a:bodyPr>
          <a:lstStyle/>
          <a:p>
            <a:pPr marL="604519" lvl="1" indent="-302260" algn="l">
              <a:lnSpc>
                <a:spcPts val="4143"/>
              </a:lnSpc>
              <a:buFont typeface="Arial"/>
              <a:buChar char="•"/>
            </a:pPr>
            <a:r>
              <a:rPr lang="en-US" sz="2799" spc="209" dirty="0">
                <a:solidFill>
                  <a:srgbClr val="000000"/>
                </a:solidFill>
                <a:latin typeface="Glacial Indifference"/>
              </a:rPr>
              <a:t>Year End June 30, 2023 resulted in </a:t>
            </a:r>
            <a:r>
              <a:rPr lang="en-US" sz="2799" spc="209" dirty="0">
                <a:solidFill>
                  <a:srgbClr val="000000"/>
                </a:solidFill>
                <a:latin typeface="Glacial Indifference Bold"/>
              </a:rPr>
              <a:t>a $2,095,541 increase of net assets</a:t>
            </a:r>
            <a:r>
              <a:rPr lang="en-US" sz="2799" spc="209" dirty="0">
                <a:solidFill>
                  <a:srgbClr val="000000"/>
                </a:solidFill>
                <a:latin typeface="Glacial Indifference"/>
              </a:rPr>
              <a:t> and an operational budget surplus of $198,887 (driven primarily by employee retention tax credits).</a:t>
            </a:r>
          </a:p>
          <a:p>
            <a:pPr marL="604519" lvl="1" indent="-302260" algn="l">
              <a:lnSpc>
                <a:spcPts val="4143"/>
              </a:lnSpc>
              <a:buFont typeface="Arial"/>
              <a:buChar char="•"/>
            </a:pPr>
            <a:r>
              <a:rPr lang="en-US" sz="2799" spc="209" dirty="0">
                <a:solidFill>
                  <a:srgbClr val="000000"/>
                </a:solidFill>
                <a:latin typeface="Glacial Indifference Bold"/>
              </a:rPr>
              <a:t>A $2,500,000 revolving loan</a:t>
            </a:r>
            <a:r>
              <a:rPr lang="en-US" sz="2799" spc="209" dirty="0">
                <a:solidFill>
                  <a:srgbClr val="000000"/>
                </a:solidFill>
                <a:latin typeface="Glacial Indifference"/>
              </a:rPr>
              <a:t> was taken out with The Commerce Bank of Oregon to bridge the cash flow/funding gap between The Jennie donations and construction as well as operational startup losses. We have drawn down $565,000. The amount borrowed will convert to a loan in March 2025.</a:t>
            </a:r>
          </a:p>
          <a:p>
            <a:pPr marL="604519" lvl="1" indent="-302260" algn="l">
              <a:lnSpc>
                <a:spcPts val="4143"/>
              </a:lnSpc>
              <a:buFont typeface="Arial"/>
              <a:buChar char="•"/>
            </a:pPr>
            <a:r>
              <a:rPr lang="en-US" sz="2799" spc="209" dirty="0">
                <a:solidFill>
                  <a:srgbClr val="000000"/>
                </a:solidFill>
                <a:latin typeface="Glacial Indifference"/>
              </a:rPr>
              <a:t>On the statement of activities, revenue and expenses for The Jennie are included in our March 31 numbers. The program was not included in our operational budget in FY24 and therefore is not in the budget column.</a:t>
            </a:r>
          </a:p>
          <a:p>
            <a:pPr marL="604519" lvl="1" indent="-302260" algn="l">
              <a:lnSpc>
                <a:spcPts val="4143"/>
              </a:lnSpc>
              <a:buFont typeface="Arial"/>
              <a:buChar char="•"/>
            </a:pPr>
            <a:r>
              <a:rPr lang="en-US" sz="2799" spc="209" dirty="0">
                <a:solidFill>
                  <a:srgbClr val="000000"/>
                </a:solidFill>
                <a:latin typeface="Glacial Indifference"/>
              </a:rPr>
              <a:t>To date, w</a:t>
            </a:r>
            <a:r>
              <a:rPr lang="en-US" sz="2799" spc="209" dirty="0">
                <a:solidFill>
                  <a:srgbClr val="000000"/>
                </a:solidFill>
                <a:latin typeface="Glacial Indifference Bold"/>
              </a:rPr>
              <a:t>e have raised approximately $2.4 million for The Jennie. </a:t>
            </a:r>
            <a:r>
              <a:rPr lang="en-US" sz="2799" spc="209" dirty="0">
                <a:solidFill>
                  <a:srgbClr val="000000"/>
                </a:solidFill>
                <a:latin typeface="Glacial Indifference"/>
              </a:rPr>
              <a:t>Final construction/project estimates are $3.3 million.</a:t>
            </a:r>
          </a:p>
          <a:p>
            <a:pPr marL="604519" lvl="1" indent="-302260" algn="l">
              <a:lnSpc>
                <a:spcPts val="4143"/>
              </a:lnSpc>
              <a:buFont typeface="Arial"/>
              <a:buChar char="•"/>
            </a:pPr>
            <a:r>
              <a:rPr lang="en-US" sz="2799" spc="209" dirty="0">
                <a:solidFill>
                  <a:srgbClr val="000000"/>
                </a:solidFill>
                <a:latin typeface="Glacial Indifference"/>
              </a:rPr>
              <a:t>We are p</a:t>
            </a:r>
            <a:r>
              <a:rPr lang="en-US" sz="2799" spc="209" dirty="0">
                <a:solidFill>
                  <a:srgbClr val="000000"/>
                </a:solidFill>
                <a:latin typeface="Glacial Indifference Bold"/>
              </a:rPr>
              <a:t>rojecting FY24 membership to exceed budget </a:t>
            </a:r>
            <a:r>
              <a:rPr lang="en-US" sz="2799" spc="209" dirty="0">
                <a:solidFill>
                  <a:srgbClr val="000000"/>
                </a:solidFill>
                <a:latin typeface="Glacial Indifference"/>
              </a:rPr>
              <a:t>by approximately $15,000, 1% growth over last year.  </a:t>
            </a:r>
          </a:p>
          <a:p>
            <a:pPr marL="604519" lvl="1" indent="-302260" algn="l">
              <a:lnSpc>
                <a:spcPts val="4143"/>
              </a:lnSpc>
              <a:buFont typeface="Arial"/>
              <a:buChar char="•"/>
            </a:pPr>
            <a:r>
              <a:rPr lang="en-US" sz="2799" spc="209" dirty="0">
                <a:solidFill>
                  <a:srgbClr val="000000"/>
                </a:solidFill>
                <a:latin typeface="Glacial Indifference"/>
              </a:rPr>
              <a:t>Our </a:t>
            </a:r>
            <a:r>
              <a:rPr lang="en-US" sz="2799" spc="209" dirty="0">
                <a:solidFill>
                  <a:srgbClr val="000000"/>
                </a:solidFill>
                <a:latin typeface="Glacial Indifference Bold"/>
              </a:rPr>
              <a:t>Back to School Night fundraiser raised a record $364,388 </a:t>
            </a:r>
            <a:r>
              <a:rPr lang="en-US" sz="2799" spc="209" dirty="0">
                <a:solidFill>
                  <a:srgbClr val="000000"/>
                </a:solidFill>
                <a:latin typeface="Glacial Indifference"/>
              </a:rPr>
              <a:t>from 64 sponsors and 80 donors participating in our Mitzvah Moment! The fundraiser netted approximately $295,000.</a:t>
            </a:r>
          </a:p>
          <a:p>
            <a:pPr marL="604519" lvl="1" indent="-302260" algn="l">
              <a:lnSpc>
                <a:spcPts val="4143"/>
              </a:lnSpc>
              <a:buFont typeface="Arial"/>
              <a:buChar char="•"/>
            </a:pPr>
            <a:r>
              <a:rPr lang="en-US" sz="2799" spc="209" dirty="0">
                <a:solidFill>
                  <a:srgbClr val="000000"/>
                </a:solidFill>
                <a:latin typeface="Glacial Indifference"/>
              </a:rPr>
              <a:t>Thanks to several donors, our funds have provided close to </a:t>
            </a:r>
            <a:r>
              <a:rPr lang="en-US" sz="2799" spc="209" dirty="0">
                <a:solidFill>
                  <a:srgbClr val="000000"/>
                </a:solidFill>
                <a:latin typeface="Glacial Indifference Bold"/>
              </a:rPr>
              <a:t>$49,000 in Religious School scholarships </a:t>
            </a:r>
            <a:r>
              <a:rPr lang="en-US" sz="2799" spc="209" dirty="0">
                <a:solidFill>
                  <a:srgbClr val="000000"/>
                </a:solidFill>
                <a:latin typeface="Glacial Indifference"/>
              </a:rPr>
              <a:t>to 104 students and </a:t>
            </a:r>
            <a:r>
              <a:rPr lang="en-US" sz="2799" spc="209" dirty="0">
                <a:solidFill>
                  <a:srgbClr val="000000"/>
                </a:solidFill>
                <a:latin typeface="Glacial Indifference Bold"/>
              </a:rPr>
              <a:t>helped fund $48,000 in camps and trips</a:t>
            </a:r>
            <a:r>
              <a:rPr lang="en-US" sz="2799" spc="209" dirty="0">
                <a:solidFill>
                  <a:srgbClr val="000000"/>
                </a:solidFill>
                <a:latin typeface="Glacial Indifference"/>
              </a:rPr>
              <a:t> for 58 kids.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5131" b="-15131"/>
            </a:stretch>
          </a:blipFill>
        </p:spPr>
      </p:sp>
      <p:sp>
        <p:nvSpPr>
          <p:cNvPr id="3" name="Freeform 3"/>
          <p:cNvSpPr/>
          <p:nvPr/>
        </p:nvSpPr>
        <p:spPr>
          <a:xfrm>
            <a:off x="9581119" y="175265"/>
            <a:ext cx="7678181" cy="9936470"/>
          </a:xfrm>
          <a:custGeom>
            <a:avLst/>
            <a:gdLst/>
            <a:ahLst/>
            <a:cxnLst/>
            <a:rect l="l" t="t" r="r" b="b"/>
            <a:pathLst>
              <a:path w="7678181" h="9936470">
                <a:moveTo>
                  <a:pt x="0" y="0"/>
                </a:moveTo>
                <a:lnTo>
                  <a:pt x="7678181" y="0"/>
                </a:lnTo>
                <a:lnTo>
                  <a:pt x="7678181" y="9936470"/>
                </a:lnTo>
                <a:lnTo>
                  <a:pt x="0" y="9936470"/>
                </a:lnTo>
                <a:lnTo>
                  <a:pt x="0" y="0"/>
                </a:lnTo>
                <a:close/>
              </a:path>
            </a:pathLst>
          </a:custGeom>
          <a:blipFill>
            <a:blip r:embed="rId3"/>
            <a:stretch>
              <a:fillRect/>
            </a:stretch>
          </a:blipFill>
        </p:spPr>
      </p:sp>
      <p:sp>
        <p:nvSpPr>
          <p:cNvPr id="4" name="Freeform 4"/>
          <p:cNvSpPr/>
          <p:nvPr/>
        </p:nvSpPr>
        <p:spPr>
          <a:xfrm>
            <a:off x="909543" y="175265"/>
            <a:ext cx="7678181" cy="9936470"/>
          </a:xfrm>
          <a:custGeom>
            <a:avLst/>
            <a:gdLst/>
            <a:ahLst/>
            <a:cxnLst/>
            <a:rect l="l" t="t" r="r" b="b"/>
            <a:pathLst>
              <a:path w="7678181" h="9936470">
                <a:moveTo>
                  <a:pt x="0" y="0"/>
                </a:moveTo>
                <a:lnTo>
                  <a:pt x="7678182" y="0"/>
                </a:lnTo>
                <a:lnTo>
                  <a:pt x="7678182" y="9936470"/>
                </a:lnTo>
                <a:lnTo>
                  <a:pt x="0" y="9936470"/>
                </a:lnTo>
                <a:lnTo>
                  <a:pt x="0" y="0"/>
                </a:lnTo>
                <a:close/>
              </a:path>
            </a:pathLst>
          </a:custGeom>
          <a:blipFill>
            <a:blip r:embed="rId4"/>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15131" b="-15131"/>
            </a:stretch>
          </a:blipFill>
        </p:spPr>
      </p:sp>
      <p:sp>
        <p:nvSpPr>
          <p:cNvPr id="3" name="Freeform 3"/>
          <p:cNvSpPr/>
          <p:nvPr/>
        </p:nvSpPr>
        <p:spPr>
          <a:xfrm>
            <a:off x="5332232" y="5267972"/>
            <a:ext cx="3659459" cy="4546703"/>
          </a:xfrm>
          <a:custGeom>
            <a:avLst/>
            <a:gdLst/>
            <a:ahLst/>
            <a:cxnLst/>
            <a:rect l="l" t="t" r="r" b="b"/>
            <a:pathLst>
              <a:path w="3659459" h="4546703">
                <a:moveTo>
                  <a:pt x="0" y="0"/>
                </a:moveTo>
                <a:lnTo>
                  <a:pt x="3659459" y="0"/>
                </a:lnTo>
                <a:lnTo>
                  <a:pt x="3659459" y="4546703"/>
                </a:lnTo>
                <a:lnTo>
                  <a:pt x="0" y="4546703"/>
                </a:lnTo>
                <a:lnTo>
                  <a:pt x="0" y="0"/>
                </a:lnTo>
                <a:close/>
              </a:path>
            </a:pathLst>
          </a:custGeom>
          <a:blipFill>
            <a:blip r:embed="rId3"/>
            <a:stretch>
              <a:fillRect t="-3657" b="-3657"/>
            </a:stretch>
          </a:blipFill>
        </p:spPr>
      </p:sp>
      <p:sp>
        <p:nvSpPr>
          <p:cNvPr id="4" name="Freeform 4"/>
          <p:cNvSpPr/>
          <p:nvPr/>
        </p:nvSpPr>
        <p:spPr>
          <a:xfrm>
            <a:off x="1405890" y="5267972"/>
            <a:ext cx="3642299" cy="4546703"/>
          </a:xfrm>
          <a:custGeom>
            <a:avLst/>
            <a:gdLst/>
            <a:ahLst/>
            <a:cxnLst/>
            <a:rect l="l" t="t" r="r" b="b"/>
            <a:pathLst>
              <a:path w="3642299" h="4546703">
                <a:moveTo>
                  <a:pt x="0" y="0"/>
                </a:moveTo>
                <a:lnTo>
                  <a:pt x="3642299" y="0"/>
                </a:lnTo>
                <a:lnTo>
                  <a:pt x="3642299" y="4546703"/>
                </a:lnTo>
                <a:lnTo>
                  <a:pt x="0" y="4546703"/>
                </a:lnTo>
                <a:lnTo>
                  <a:pt x="0" y="0"/>
                </a:lnTo>
                <a:close/>
              </a:path>
            </a:pathLst>
          </a:custGeom>
          <a:blipFill>
            <a:blip r:embed="rId4"/>
            <a:stretch>
              <a:fillRect l="-33220" r="-33220"/>
            </a:stretch>
          </a:blipFill>
        </p:spPr>
      </p:sp>
      <p:sp>
        <p:nvSpPr>
          <p:cNvPr id="5" name="Freeform 5"/>
          <p:cNvSpPr/>
          <p:nvPr/>
        </p:nvSpPr>
        <p:spPr>
          <a:xfrm>
            <a:off x="9277441" y="5267972"/>
            <a:ext cx="3659459" cy="4546703"/>
          </a:xfrm>
          <a:custGeom>
            <a:avLst/>
            <a:gdLst/>
            <a:ahLst/>
            <a:cxnLst/>
            <a:rect l="l" t="t" r="r" b="b"/>
            <a:pathLst>
              <a:path w="3659459" h="4546703">
                <a:moveTo>
                  <a:pt x="0" y="0"/>
                </a:moveTo>
                <a:lnTo>
                  <a:pt x="3659460" y="0"/>
                </a:lnTo>
                <a:lnTo>
                  <a:pt x="3659460" y="4546703"/>
                </a:lnTo>
                <a:lnTo>
                  <a:pt x="0" y="4546703"/>
                </a:lnTo>
                <a:lnTo>
                  <a:pt x="0" y="0"/>
                </a:lnTo>
                <a:close/>
              </a:path>
            </a:pathLst>
          </a:custGeom>
          <a:blipFill>
            <a:blip r:embed="rId5"/>
            <a:stretch>
              <a:fillRect l="-32830" r="-32830"/>
            </a:stretch>
          </a:blipFill>
        </p:spPr>
      </p:sp>
      <p:sp>
        <p:nvSpPr>
          <p:cNvPr id="6" name="Freeform 6"/>
          <p:cNvSpPr/>
          <p:nvPr/>
        </p:nvSpPr>
        <p:spPr>
          <a:xfrm>
            <a:off x="13222651" y="5267972"/>
            <a:ext cx="3659459" cy="4546703"/>
          </a:xfrm>
          <a:custGeom>
            <a:avLst/>
            <a:gdLst/>
            <a:ahLst/>
            <a:cxnLst/>
            <a:rect l="l" t="t" r="r" b="b"/>
            <a:pathLst>
              <a:path w="3659459" h="4546703">
                <a:moveTo>
                  <a:pt x="0" y="0"/>
                </a:moveTo>
                <a:lnTo>
                  <a:pt x="3659459" y="0"/>
                </a:lnTo>
                <a:lnTo>
                  <a:pt x="3659459" y="4546703"/>
                </a:lnTo>
                <a:lnTo>
                  <a:pt x="0" y="4546703"/>
                </a:lnTo>
                <a:lnTo>
                  <a:pt x="0" y="0"/>
                </a:lnTo>
                <a:close/>
              </a:path>
            </a:pathLst>
          </a:custGeom>
          <a:blipFill>
            <a:blip r:embed="rId6"/>
            <a:stretch>
              <a:fillRect l="-21271" t="-10029" r="-79872" b="-11389"/>
            </a:stretch>
          </a:blipFill>
        </p:spPr>
      </p:sp>
      <p:sp>
        <p:nvSpPr>
          <p:cNvPr id="7" name="TextBox 7"/>
          <p:cNvSpPr txBox="1"/>
          <p:nvPr/>
        </p:nvSpPr>
        <p:spPr>
          <a:xfrm>
            <a:off x="1028700" y="1306787"/>
            <a:ext cx="17076994" cy="3334246"/>
          </a:xfrm>
          <a:prstGeom prst="rect">
            <a:avLst/>
          </a:prstGeom>
        </p:spPr>
        <p:txBody>
          <a:bodyPr lIns="0" tIns="0" rIns="0" bIns="0" rtlCol="0" anchor="t">
            <a:spAutoFit/>
          </a:bodyPr>
          <a:lstStyle/>
          <a:p>
            <a:pPr marL="712467" lvl="1" indent="-356233" algn="l">
              <a:lnSpc>
                <a:spcPts val="5246"/>
              </a:lnSpc>
              <a:buFont typeface="Arial"/>
              <a:buChar char="•"/>
            </a:pPr>
            <a:r>
              <a:rPr lang="en-US" sz="3299" spc="247" dirty="0">
                <a:solidFill>
                  <a:srgbClr val="000000"/>
                </a:solidFill>
                <a:latin typeface="Glacial Indifference"/>
              </a:rPr>
              <a:t>Our community </a:t>
            </a:r>
            <a:r>
              <a:rPr lang="en-US" sz="3299" b="1" spc="247" dirty="0">
                <a:solidFill>
                  <a:srgbClr val="000000"/>
                </a:solidFill>
                <a:latin typeface="Glacial Indifference"/>
              </a:rPr>
              <a:t>grew by </a:t>
            </a:r>
            <a:r>
              <a:rPr lang="en-US" sz="3299" b="1" spc="247" dirty="0">
                <a:solidFill>
                  <a:srgbClr val="000000"/>
                </a:solidFill>
                <a:latin typeface="Glacial Indifference Bold"/>
              </a:rPr>
              <a:t>47 households</a:t>
            </a:r>
          </a:p>
          <a:p>
            <a:pPr marL="712467" lvl="1" indent="-356233" algn="l">
              <a:lnSpc>
                <a:spcPts val="5246"/>
              </a:lnSpc>
              <a:buFont typeface="Arial"/>
              <a:buChar char="•"/>
            </a:pPr>
            <a:r>
              <a:rPr lang="en-US" sz="3299" spc="247" dirty="0">
                <a:solidFill>
                  <a:srgbClr val="000000"/>
                </a:solidFill>
                <a:latin typeface="Glacial Indifference"/>
              </a:rPr>
              <a:t>With opportunities to connect and thrive at every life phase.</a:t>
            </a:r>
          </a:p>
          <a:p>
            <a:pPr marL="712467" lvl="1" indent="-356233" algn="l">
              <a:lnSpc>
                <a:spcPts val="5246"/>
              </a:lnSpc>
              <a:buFont typeface="Arial"/>
              <a:buChar char="•"/>
            </a:pPr>
            <a:r>
              <a:rPr lang="en-US" sz="3299" spc="247" dirty="0">
                <a:solidFill>
                  <a:srgbClr val="000000"/>
                </a:solidFill>
                <a:latin typeface="Glacial Indifference"/>
              </a:rPr>
              <a:t>We launched </a:t>
            </a:r>
            <a:r>
              <a:rPr lang="en-US" sz="3299" b="1" spc="247" dirty="0">
                <a:solidFill>
                  <a:srgbClr val="000000"/>
                </a:solidFill>
                <a:latin typeface="Glacial Indifference Bold"/>
              </a:rPr>
              <a:t>Sages and Stages</a:t>
            </a:r>
            <a:r>
              <a:rPr lang="en-US" sz="3299" spc="247" dirty="0">
                <a:solidFill>
                  <a:srgbClr val="000000"/>
                </a:solidFill>
                <a:latin typeface="Glacial Indifference"/>
              </a:rPr>
              <a:t>, our group for members sixty-five and up, who enjoyed social hours, private, curator-led tours of area art museums, and member-led opportunities for gardening, crafting, and more</a:t>
            </a:r>
          </a:p>
        </p:txBody>
      </p:sp>
      <p:sp>
        <p:nvSpPr>
          <p:cNvPr id="8" name="TextBox 8"/>
          <p:cNvSpPr txBox="1"/>
          <p:nvPr/>
        </p:nvSpPr>
        <p:spPr>
          <a:xfrm>
            <a:off x="1047750" y="476012"/>
            <a:ext cx="16230600" cy="654025"/>
          </a:xfrm>
          <a:prstGeom prst="rect">
            <a:avLst/>
          </a:prstGeom>
        </p:spPr>
        <p:txBody>
          <a:bodyPr lIns="0" tIns="0" rIns="0" bIns="0" rtlCol="0" anchor="t">
            <a:spAutoFit/>
          </a:bodyPr>
          <a:lstStyle/>
          <a:p>
            <a:pPr algn="ctr">
              <a:lnSpc>
                <a:spcPts val="5096"/>
              </a:lnSpc>
            </a:pPr>
            <a:r>
              <a:rPr lang="en-US" sz="4400" spc="173" dirty="0">
                <a:solidFill>
                  <a:srgbClr val="000000"/>
                </a:solidFill>
                <a:latin typeface="Rockwell" panose="02060603020205020403" pitchFamily="18" charset="0"/>
              </a:rPr>
              <a:t>THIS </a:t>
            </a:r>
            <a:r>
              <a:rPr lang="en-US" sz="4400" spc="173" dirty="0" smtClean="0">
                <a:solidFill>
                  <a:srgbClr val="000000"/>
                </a:solidFill>
                <a:latin typeface="Rockwell" panose="02060603020205020403" pitchFamily="18" charset="0"/>
              </a:rPr>
              <a:t>YEAR</a:t>
            </a:r>
            <a:r>
              <a:rPr lang="en-US" sz="2800" spc="173" dirty="0">
                <a:solidFill>
                  <a:srgbClr val="000000"/>
                </a:solidFill>
                <a:latin typeface="Safira March Bold"/>
              </a:rPr>
              <a: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15131" b="-15131"/>
            </a:stretch>
          </a:blipFill>
        </p:spPr>
      </p:sp>
      <p:sp>
        <p:nvSpPr>
          <p:cNvPr id="3" name="Freeform 3"/>
          <p:cNvSpPr/>
          <p:nvPr/>
        </p:nvSpPr>
        <p:spPr>
          <a:xfrm>
            <a:off x="5332232" y="5267972"/>
            <a:ext cx="3659459" cy="4546703"/>
          </a:xfrm>
          <a:custGeom>
            <a:avLst/>
            <a:gdLst/>
            <a:ahLst/>
            <a:cxnLst/>
            <a:rect l="l" t="t" r="r" b="b"/>
            <a:pathLst>
              <a:path w="3659459" h="4546703">
                <a:moveTo>
                  <a:pt x="0" y="0"/>
                </a:moveTo>
                <a:lnTo>
                  <a:pt x="3659459" y="0"/>
                </a:lnTo>
                <a:lnTo>
                  <a:pt x="3659459" y="4546703"/>
                </a:lnTo>
                <a:lnTo>
                  <a:pt x="0" y="4546703"/>
                </a:lnTo>
                <a:lnTo>
                  <a:pt x="0" y="0"/>
                </a:lnTo>
                <a:close/>
              </a:path>
            </a:pathLst>
          </a:custGeom>
          <a:blipFill>
            <a:blip r:embed="rId3"/>
            <a:stretch>
              <a:fillRect l="-4590" r="-4590"/>
            </a:stretch>
          </a:blipFill>
        </p:spPr>
      </p:sp>
      <p:sp>
        <p:nvSpPr>
          <p:cNvPr id="4" name="Freeform 4"/>
          <p:cNvSpPr/>
          <p:nvPr/>
        </p:nvSpPr>
        <p:spPr>
          <a:xfrm>
            <a:off x="1405890" y="5267972"/>
            <a:ext cx="3642299" cy="4546703"/>
          </a:xfrm>
          <a:custGeom>
            <a:avLst/>
            <a:gdLst/>
            <a:ahLst/>
            <a:cxnLst/>
            <a:rect l="l" t="t" r="r" b="b"/>
            <a:pathLst>
              <a:path w="3642299" h="4546703">
                <a:moveTo>
                  <a:pt x="0" y="0"/>
                </a:moveTo>
                <a:lnTo>
                  <a:pt x="3642299" y="0"/>
                </a:lnTo>
                <a:lnTo>
                  <a:pt x="3642299" y="4546703"/>
                </a:lnTo>
                <a:lnTo>
                  <a:pt x="0" y="4546703"/>
                </a:lnTo>
                <a:lnTo>
                  <a:pt x="0" y="0"/>
                </a:lnTo>
                <a:close/>
              </a:path>
            </a:pathLst>
          </a:custGeom>
          <a:blipFill>
            <a:blip r:embed="rId4"/>
            <a:stretch>
              <a:fillRect l="-22760" r="-22760"/>
            </a:stretch>
          </a:blipFill>
        </p:spPr>
      </p:sp>
      <p:sp>
        <p:nvSpPr>
          <p:cNvPr id="5" name="Freeform 5"/>
          <p:cNvSpPr/>
          <p:nvPr/>
        </p:nvSpPr>
        <p:spPr>
          <a:xfrm>
            <a:off x="9277441" y="5267972"/>
            <a:ext cx="3659459" cy="4546703"/>
          </a:xfrm>
          <a:custGeom>
            <a:avLst/>
            <a:gdLst/>
            <a:ahLst/>
            <a:cxnLst/>
            <a:rect l="l" t="t" r="r" b="b"/>
            <a:pathLst>
              <a:path w="3659459" h="4546703">
                <a:moveTo>
                  <a:pt x="0" y="0"/>
                </a:moveTo>
                <a:lnTo>
                  <a:pt x="3659460" y="0"/>
                </a:lnTo>
                <a:lnTo>
                  <a:pt x="3659460" y="4546703"/>
                </a:lnTo>
                <a:lnTo>
                  <a:pt x="0" y="4546703"/>
                </a:lnTo>
                <a:lnTo>
                  <a:pt x="0" y="0"/>
                </a:lnTo>
                <a:close/>
              </a:path>
            </a:pathLst>
          </a:custGeom>
          <a:blipFill>
            <a:blip r:embed="rId5"/>
            <a:stretch>
              <a:fillRect b="-7314"/>
            </a:stretch>
          </a:blipFill>
        </p:spPr>
      </p:sp>
      <p:sp>
        <p:nvSpPr>
          <p:cNvPr id="6" name="Freeform 6"/>
          <p:cNvSpPr/>
          <p:nvPr/>
        </p:nvSpPr>
        <p:spPr>
          <a:xfrm>
            <a:off x="13222651" y="5267972"/>
            <a:ext cx="3659459" cy="4546703"/>
          </a:xfrm>
          <a:custGeom>
            <a:avLst/>
            <a:gdLst/>
            <a:ahLst/>
            <a:cxnLst/>
            <a:rect l="l" t="t" r="r" b="b"/>
            <a:pathLst>
              <a:path w="3659459" h="4546703">
                <a:moveTo>
                  <a:pt x="0" y="0"/>
                </a:moveTo>
                <a:lnTo>
                  <a:pt x="3659459" y="0"/>
                </a:lnTo>
                <a:lnTo>
                  <a:pt x="3659459" y="4546703"/>
                </a:lnTo>
                <a:lnTo>
                  <a:pt x="0" y="4546703"/>
                </a:lnTo>
                <a:lnTo>
                  <a:pt x="0" y="0"/>
                </a:lnTo>
                <a:close/>
              </a:path>
            </a:pathLst>
          </a:custGeom>
          <a:blipFill>
            <a:blip r:embed="rId6"/>
            <a:stretch>
              <a:fillRect t="-10440" b="-10440"/>
            </a:stretch>
          </a:blipFill>
        </p:spPr>
      </p:sp>
      <p:sp>
        <p:nvSpPr>
          <p:cNvPr id="7" name="TextBox 7"/>
          <p:cNvSpPr txBox="1"/>
          <p:nvPr/>
        </p:nvSpPr>
        <p:spPr>
          <a:xfrm>
            <a:off x="738944" y="1474739"/>
            <a:ext cx="17076994" cy="3334246"/>
          </a:xfrm>
          <a:prstGeom prst="rect">
            <a:avLst/>
          </a:prstGeom>
        </p:spPr>
        <p:txBody>
          <a:bodyPr lIns="0" tIns="0" rIns="0" bIns="0" rtlCol="0" anchor="t">
            <a:spAutoFit/>
          </a:bodyPr>
          <a:lstStyle/>
          <a:p>
            <a:pPr marL="712467" lvl="1" indent="-356233" algn="l">
              <a:lnSpc>
                <a:spcPts val="5246"/>
              </a:lnSpc>
              <a:buFont typeface="Arial"/>
              <a:buChar char="•"/>
            </a:pPr>
            <a:r>
              <a:rPr lang="en-US" sz="3299" b="1" spc="247" dirty="0">
                <a:solidFill>
                  <a:srgbClr val="000000"/>
                </a:solidFill>
                <a:latin typeface="Glacial Indifference Bold"/>
              </a:rPr>
              <a:t>Brotherhood</a:t>
            </a:r>
            <a:r>
              <a:rPr lang="en-US" sz="3299" spc="247" dirty="0">
                <a:solidFill>
                  <a:srgbClr val="000000"/>
                </a:solidFill>
                <a:latin typeface="Glacial Indifference"/>
              </a:rPr>
              <a:t> is back after a Covid hiatus with poker nights, a community dinner, and a Hops game, and more summer fun on the horizon</a:t>
            </a:r>
          </a:p>
          <a:p>
            <a:pPr marL="712467" lvl="1" indent="-356233" algn="l">
              <a:lnSpc>
                <a:spcPts val="5246"/>
              </a:lnSpc>
              <a:buFont typeface="Arial"/>
              <a:buChar char="•"/>
            </a:pPr>
            <a:r>
              <a:rPr lang="en-US" sz="3299" spc="247" dirty="0">
                <a:solidFill>
                  <a:srgbClr val="000000"/>
                </a:solidFill>
                <a:latin typeface="Glacial Indifference"/>
              </a:rPr>
              <a:t>Congregants connected via </a:t>
            </a:r>
            <a:r>
              <a:rPr lang="en-US" sz="3299" b="1" spc="247" dirty="0">
                <a:solidFill>
                  <a:srgbClr val="000000"/>
                </a:solidFill>
                <a:latin typeface="Glacial Indifference Bold"/>
              </a:rPr>
              <a:t>CBI Circles</a:t>
            </a:r>
            <a:r>
              <a:rPr lang="en-US" sz="3299" spc="247" dirty="0">
                <a:solidFill>
                  <a:srgbClr val="000000"/>
                </a:solidFill>
                <a:latin typeface="Glacial Indifference"/>
              </a:rPr>
              <a:t>, congregant-led groups based on hobbies and passions, with thirteen circles (with interests ranging from yoga to aviation to wine tasting) ready to launch this summer.</a:t>
            </a:r>
          </a:p>
        </p:txBody>
      </p:sp>
      <p:sp>
        <p:nvSpPr>
          <p:cNvPr id="8" name="TextBox 8"/>
          <p:cNvSpPr txBox="1"/>
          <p:nvPr/>
        </p:nvSpPr>
        <p:spPr>
          <a:xfrm>
            <a:off x="1028700" y="476012"/>
            <a:ext cx="16230600" cy="610295"/>
          </a:xfrm>
          <a:prstGeom prst="rect">
            <a:avLst/>
          </a:prstGeom>
        </p:spPr>
        <p:txBody>
          <a:bodyPr lIns="0" tIns="0" rIns="0" bIns="0" rtlCol="0" anchor="t">
            <a:spAutoFit/>
          </a:bodyPr>
          <a:lstStyle/>
          <a:p>
            <a:pPr algn="ctr">
              <a:lnSpc>
                <a:spcPts val="5096"/>
              </a:lnSpc>
            </a:pPr>
            <a:r>
              <a:rPr lang="en-US" sz="4000" spc="173" dirty="0">
                <a:solidFill>
                  <a:srgbClr val="000000"/>
                </a:solidFill>
                <a:latin typeface="Rockwell" panose="02060603020205020403" pitchFamily="18" charset="0"/>
              </a:rPr>
              <a:t>THIS YEAR:</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TotalTime>
  <Words>1889</Words>
  <Application>Microsoft Office PowerPoint</Application>
  <PresentationFormat>Custom</PresentationFormat>
  <Paragraphs>133</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Rockwell</vt:lpstr>
      <vt:lpstr>Arial</vt:lpstr>
      <vt:lpstr>Calibri</vt:lpstr>
      <vt:lpstr>Safira March Bold</vt:lpstr>
      <vt:lpstr>The Seasons</vt:lpstr>
      <vt:lpstr>Glacial Indifference Bold</vt:lpstr>
      <vt:lpstr>Glacial Indifference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166th Annual Meeting </dc:title>
  <cp:lastModifiedBy>Tracy Alifanz</cp:lastModifiedBy>
  <cp:revision>18</cp:revision>
  <dcterms:created xsi:type="dcterms:W3CDTF">2006-08-16T00:00:00Z</dcterms:created>
  <dcterms:modified xsi:type="dcterms:W3CDTF">2024-05-24T19:12:30Z</dcterms:modified>
  <dc:identifier>DAGFT9NRz3U</dc:identifier>
</cp:coreProperties>
</file>